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Montserrat"/>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Montserrat-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f7596b2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cf7596b29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f7596b29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cf7596b293_0_5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f7596b293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cf7596b293_0_5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f7596b293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cf7596b293_0_5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f7596b293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cf7596b293_0_10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cf7596b293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cf7596b293_0_10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f7596b293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cf7596b293_0_10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f7596b293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cf7596b293_0_5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f7596b293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cf7596b293_0_6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f7596b29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cf7596b293_0_6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f7596b293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cf7596b293_0_6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f7596b2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cf7596b293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f7596b293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cf7596b293_0_6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f7596b293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cf7596b293_0_6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cf7596b29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cf7596b293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f7596b29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cf7596b293_0_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f7596b29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cf7596b293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f7596b29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cf7596b293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f7596b293_0_7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cf7596b293_0_7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f7596b29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cf7596b293_0_1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f7596b29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cf7596b293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f7596b29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cf7596b293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f7596b293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cf7596b293_0_4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cf7596b29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cf7596b293_0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f7596b29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cf7596b293_0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cf7596b293_0_8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gcf7596b293_0_8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f7596b293_0_8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 name="Google Shape;453;gcf7596b293_0_8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f7596b293_0_8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gcf7596b293_0_8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f7596b293_0_8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6" name="Google Shape;476;gcf7596b293_0_8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f7596b293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gcf7596b293_0_8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cf7596b293_0_8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 name="Google Shape;497;gcf7596b293_0_8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f7596b293_0_9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0" name="Google Shape;510;gcf7596b293_0_9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cf7596b293_0_9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gcf7596b293_0_9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f7596b29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cf7596b293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cf7596b293_0_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0" name="Google Shape;530;gcf7596b293_0_9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cf7596b293_0_9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gcf7596b293_0_9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f7596b293_0_9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7" name="Google Shape;557;gcf7596b293_0_9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cf7596b293_0_9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7" name="Google Shape;567;gcf7596b293_0_9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cf7596b293_0_9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8" name="Google Shape;578;gcf7596b293_0_9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cf7596b293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cf7596b293_0_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f7596b29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cf7596b293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cf7596b29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cf7596b293_0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f7596b29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cf7596b293_0_2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f7596b293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cf7596b293_0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f7596b29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cf7596b293_0_4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cf7596b29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cf7596b293_0_3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cf7596b293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cf7596b293_0_3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cf7596b29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cf7596b293_0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cf7596b29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cf7596b293_0_3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cf7596b29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cf7596b293_0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cf7596b293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cf7596b293_0_3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f7596b293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cf7596b293_0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f7596b293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cf7596b293_0_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f7596b293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cf7596b293_0_4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f7596b293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cf7596b293_0_4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f7596b293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cf7596b293_0_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81942" y="159973"/>
            <a:ext cx="7886700" cy="3498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5.png"/><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9.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9.png"/><Relationship Id="rId5"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1.pn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5.jp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5.jp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5.jpg"/><Relationship Id="rId4" Type="http://schemas.openxmlformats.org/officeDocument/2006/relationships/image" Target="../media/image23.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5.jpg"/><Relationship Id="rId4" Type="http://schemas.openxmlformats.org/officeDocument/2006/relationships/image" Target="../media/image23.png"/><Relationship Id="rId5"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5.jp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5.jp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36.png"/><Relationship Id="rId7"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5.jpg"/><Relationship Id="rId4" Type="http://schemas.openxmlformats.org/officeDocument/2006/relationships/image" Target="../media/image23.png"/><Relationship Id="rId5" Type="http://schemas.openxmlformats.org/officeDocument/2006/relationships/image" Target="../media/image33.png"/><Relationship Id="rId6"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5.jpg"/><Relationship Id="rId4" Type="http://schemas.openxmlformats.org/officeDocument/2006/relationships/image" Target="../media/image23.png"/><Relationship Id="rId5"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9.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35.jpg"/><Relationship Id="rId4" Type="http://schemas.openxmlformats.org/officeDocument/2006/relationships/image" Target="../media/image23.png"/><Relationship Id="rId5" Type="http://schemas.openxmlformats.org/officeDocument/2006/relationships/image" Target="../media/image55.png"/><Relationship Id="rId6" Type="http://schemas.openxmlformats.org/officeDocument/2006/relationships/image" Target="../media/image46.png"/><Relationship Id="rId7" Type="http://schemas.openxmlformats.org/officeDocument/2006/relationships/image" Target="../media/image56.png"/><Relationship Id="rId8"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35.jpg"/><Relationship Id="rId4" Type="http://schemas.openxmlformats.org/officeDocument/2006/relationships/image" Target="../media/image23.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58.png"/><Relationship Id="rId8"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5.jp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5.jp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5.jp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5.jp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23.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5.jpg"/><Relationship Id="rId4" Type="http://schemas.openxmlformats.org/officeDocument/2006/relationships/image" Target="../media/image23.png"/><Relationship Id="rId5"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23.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5.jp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5.jp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5.jp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Image result for city" id="60" name="Google Shape;60;p14"/>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61" name="Google Shape;61;p14"/>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62" name="Google Shape;62;p14"/>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63" name="Google Shape;63;p14"/>
          <p:cNvSpPr/>
          <p:nvPr/>
        </p:nvSpPr>
        <p:spPr>
          <a:xfrm>
            <a:off x="4572000" y="994331"/>
            <a:ext cx="772800" cy="772800"/>
          </a:xfrm>
          <a:prstGeom prst="ellipse">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Image result for coworking event" id="64" name="Google Shape;64;p14"/>
          <p:cNvPicPr preferRelativeResize="0"/>
          <p:nvPr/>
        </p:nvPicPr>
        <p:blipFill rotWithShape="1">
          <a:blip r:embed="rId5">
            <a:alphaModFix/>
          </a:blip>
          <a:srcRect b="5609" l="0" r="0" t="8876"/>
          <a:stretch/>
        </p:blipFill>
        <p:spPr>
          <a:xfrm>
            <a:off x="284423" y="1380636"/>
            <a:ext cx="4912200" cy="2801779"/>
          </a:xfrm>
          <a:prstGeom prst="rect">
            <a:avLst/>
          </a:prstGeom>
          <a:noFill/>
          <a:ln>
            <a:noFill/>
          </a:ln>
        </p:spPr>
      </p:pic>
      <p:sp>
        <p:nvSpPr>
          <p:cNvPr id="65" name="Google Shape;65;p14"/>
          <p:cNvSpPr txBox="1"/>
          <p:nvPr/>
        </p:nvSpPr>
        <p:spPr>
          <a:xfrm>
            <a:off x="5416175" y="1602250"/>
            <a:ext cx="3669300" cy="1685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4100"/>
              <a:buFont typeface="Arial"/>
              <a:buNone/>
            </a:pPr>
            <a:r>
              <a:rPr b="1" lang="id" sz="3500">
                <a:solidFill>
                  <a:srgbClr val="262626"/>
                </a:solidFill>
                <a:latin typeface="Montserrat"/>
                <a:ea typeface="Montserrat"/>
                <a:cs typeface="Montserrat"/>
                <a:sym typeface="Montserrat"/>
              </a:rPr>
              <a:t>Supervised Learning - Classification 2</a:t>
            </a:r>
            <a:endParaRPr b="1" sz="4800">
              <a:solidFill>
                <a:srgbClr val="262626"/>
              </a:solidFill>
              <a:latin typeface="Montserrat"/>
              <a:ea typeface="Montserrat"/>
              <a:cs typeface="Montserrat"/>
              <a:sym typeface="Montserrat"/>
            </a:endParaRPr>
          </a:p>
        </p:txBody>
      </p:sp>
      <p:sp>
        <p:nvSpPr>
          <p:cNvPr id="66" name="Google Shape;66;p14"/>
          <p:cNvSpPr/>
          <p:nvPr/>
        </p:nvSpPr>
        <p:spPr>
          <a:xfrm rot="-1733034">
            <a:off x="-485996" y="-336327"/>
            <a:ext cx="772613" cy="772613"/>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descr="Image result for city" id="160" name="Google Shape;160;p23"/>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61" name="Google Shape;161;p23"/>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162" name="Google Shape;162;p23"/>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63" name="Google Shape;163;p23"/>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164" name="Google Shape;164;p23"/>
          <p:cNvSpPr txBox="1"/>
          <p:nvPr/>
        </p:nvSpPr>
        <p:spPr>
          <a:xfrm>
            <a:off x="412192" y="591986"/>
            <a:ext cx="817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Contoh</a:t>
            </a:r>
            <a:endParaRPr sz="2100">
              <a:solidFill>
                <a:srgbClr val="262626"/>
              </a:solidFill>
              <a:latin typeface="Montserrat"/>
              <a:ea typeface="Montserrat"/>
              <a:cs typeface="Montserrat"/>
              <a:sym typeface="Montserrat"/>
            </a:endParaRPr>
          </a:p>
        </p:txBody>
      </p:sp>
      <p:sp>
        <p:nvSpPr>
          <p:cNvPr id="165" name="Google Shape;165;p23"/>
          <p:cNvSpPr txBox="1"/>
          <p:nvPr/>
        </p:nvSpPr>
        <p:spPr>
          <a:xfrm>
            <a:off x="460939" y="1196800"/>
            <a:ext cx="4463400" cy="591000"/>
          </a:xfrm>
          <a:prstGeom prst="rect">
            <a:avLst/>
          </a:prstGeom>
          <a:noFill/>
          <a:ln>
            <a:noFill/>
          </a:ln>
        </p:spPr>
        <p:txBody>
          <a:bodyPr anchorCtr="0" anchor="t" bIns="0" lIns="0" spcFirstLastPara="1" rIns="0" wrap="square" tIns="0">
            <a:noAutofit/>
          </a:bodyPr>
          <a:lstStyle/>
          <a:p>
            <a:pPr indent="-215900" lvl="0" marL="215900" marR="0" rtl="0" algn="l">
              <a:lnSpc>
                <a:spcPct val="110000"/>
              </a:lnSpc>
              <a:spcBef>
                <a:spcPts val="500"/>
              </a:spcBef>
              <a:spcAft>
                <a:spcPts val="0"/>
              </a:spcAft>
              <a:buClr>
                <a:schemeClr val="accent1"/>
              </a:buClr>
              <a:buSzPts val="1400"/>
              <a:buFont typeface="Barlow Light"/>
              <a:buChar char="▸"/>
            </a:pPr>
            <a:r>
              <a:rPr b="0" i="0" lang="id" sz="1800" u="none" cap="none" strike="noStrike">
                <a:solidFill>
                  <a:schemeClr val="dk1"/>
                </a:solidFill>
                <a:latin typeface="Montserrat"/>
                <a:ea typeface="Montserrat"/>
                <a:cs typeface="Montserrat"/>
                <a:sym typeface="Montserrat"/>
              </a:rPr>
              <a:t>Other possible solutions</a:t>
            </a:r>
            <a:endParaRPr b="0" i="0" sz="1800" u="none" cap="none" strike="noStrike">
              <a:solidFill>
                <a:schemeClr val="dk1"/>
              </a:solidFill>
              <a:latin typeface="Montserrat"/>
              <a:ea typeface="Montserrat"/>
              <a:cs typeface="Montserrat"/>
              <a:sym typeface="Montserrat"/>
            </a:endParaRPr>
          </a:p>
        </p:txBody>
      </p:sp>
      <p:grpSp>
        <p:nvGrpSpPr>
          <p:cNvPr id="166" name="Google Shape;166;p23"/>
          <p:cNvGrpSpPr/>
          <p:nvPr/>
        </p:nvGrpSpPr>
        <p:grpSpPr>
          <a:xfrm>
            <a:off x="2084307" y="1498703"/>
            <a:ext cx="3861449" cy="3616839"/>
            <a:chOff x="2133600" y="270669"/>
            <a:chExt cx="4876799" cy="4602161"/>
          </a:xfrm>
        </p:grpSpPr>
        <p:pic>
          <p:nvPicPr>
            <p:cNvPr id="167" name="Google Shape;167;p23"/>
            <p:cNvPicPr preferRelativeResize="0"/>
            <p:nvPr/>
          </p:nvPicPr>
          <p:blipFill rotWithShape="1">
            <a:blip r:embed="rId6">
              <a:alphaModFix/>
            </a:blip>
            <a:srcRect b="0" l="0" r="0" t="0"/>
            <a:stretch/>
          </p:blipFill>
          <p:spPr>
            <a:xfrm>
              <a:off x="2133600" y="270669"/>
              <a:ext cx="4876799" cy="4602161"/>
            </a:xfrm>
            <a:prstGeom prst="rect">
              <a:avLst/>
            </a:prstGeom>
            <a:noFill/>
            <a:ln>
              <a:noFill/>
            </a:ln>
          </p:spPr>
        </p:pic>
        <p:cxnSp>
          <p:nvCxnSpPr>
            <p:cNvPr id="168" name="Google Shape;168;p23"/>
            <p:cNvCxnSpPr/>
            <p:nvPr/>
          </p:nvCxnSpPr>
          <p:spPr>
            <a:xfrm>
              <a:off x="2438400" y="1901031"/>
              <a:ext cx="4191000" cy="1371600"/>
            </a:xfrm>
            <a:prstGeom prst="straightConnector1">
              <a:avLst/>
            </a:prstGeom>
            <a:noFill/>
            <a:ln cap="flat" cmpd="sng" w="19050">
              <a:solidFill>
                <a:srgbClr val="FF0000"/>
              </a:solidFill>
              <a:prstDash val="lgDash"/>
              <a:round/>
              <a:headEnd len="med" w="med" type="none"/>
              <a:tailEnd len="med" w="med" type="none"/>
            </a:ln>
          </p:spPr>
        </p:cxnSp>
        <p:cxnSp>
          <p:nvCxnSpPr>
            <p:cNvPr id="169" name="Google Shape;169;p23"/>
            <p:cNvCxnSpPr/>
            <p:nvPr/>
          </p:nvCxnSpPr>
          <p:spPr>
            <a:xfrm>
              <a:off x="2438400" y="1672431"/>
              <a:ext cx="4191000" cy="1371600"/>
            </a:xfrm>
            <a:prstGeom prst="straightConnector1">
              <a:avLst/>
            </a:prstGeom>
            <a:noFill/>
            <a:ln cap="flat" cmpd="sng" w="19050">
              <a:solidFill>
                <a:srgbClr val="FF0000"/>
              </a:solidFill>
              <a:prstDash val="lgDash"/>
              <a:round/>
              <a:headEnd len="med" w="med" type="none"/>
              <a:tailEnd len="med" w="med" type="none"/>
            </a:ln>
          </p:spPr>
        </p:cxnSp>
        <p:cxnSp>
          <p:nvCxnSpPr>
            <p:cNvPr id="170" name="Google Shape;170;p23"/>
            <p:cNvCxnSpPr/>
            <p:nvPr/>
          </p:nvCxnSpPr>
          <p:spPr>
            <a:xfrm>
              <a:off x="2438400" y="1291431"/>
              <a:ext cx="4191000" cy="2209800"/>
            </a:xfrm>
            <a:prstGeom prst="straightConnector1">
              <a:avLst/>
            </a:prstGeom>
            <a:noFill/>
            <a:ln cap="flat" cmpd="sng" w="19050">
              <a:solidFill>
                <a:srgbClr val="FF0000"/>
              </a:solidFill>
              <a:prstDash val="lgDash"/>
              <a:round/>
              <a:headEnd len="med" w="med" type="none"/>
              <a:tailEnd len="med" w="med" type="none"/>
            </a:ln>
          </p:spPr>
        </p:cxnSp>
        <p:cxnSp>
          <p:nvCxnSpPr>
            <p:cNvPr id="171" name="Google Shape;171;p23"/>
            <p:cNvCxnSpPr/>
            <p:nvPr/>
          </p:nvCxnSpPr>
          <p:spPr>
            <a:xfrm>
              <a:off x="2438400" y="1748631"/>
              <a:ext cx="4191000" cy="1905000"/>
            </a:xfrm>
            <a:prstGeom prst="straightConnector1">
              <a:avLst/>
            </a:prstGeom>
            <a:noFill/>
            <a:ln cap="flat" cmpd="sng" w="19050">
              <a:solidFill>
                <a:srgbClr val="FF0000"/>
              </a:solidFill>
              <a:prstDash val="lgDash"/>
              <a:round/>
              <a:headEnd len="med" w="med" type="none"/>
              <a:tailEnd len="med" w="med" type="none"/>
            </a:ln>
          </p:spPr>
        </p:cxnSp>
        <p:cxnSp>
          <p:nvCxnSpPr>
            <p:cNvPr id="172" name="Google Shape;172;p23"/>
            <p:cNvCxnSpPr/>
            <p:nvPr/>
          </p:nvCxnSpPr>
          <p:spPr>
            <a:xfrm>
              <a:off x="2438400" y="1520031"/>
              <a:ext cx="4191000" cy="1600200"/>
            </a:xfrm>
            <a:prstGeom prst="straightConnector1">
              <a:avLst/>
            </a:prstGeom>
            <a:noFill/>
            <a:ln cap="flat" cmpd="sng" w="19050">
              <a:solidFill>
                <a:srgbClr val="FF0000"/>
              </a:solidFill>
              <a:prstDash val="lgDash"/>
              <a:round/>
              <a:headEnd len="med" w="med" type="none"/>
              <a:tailEnd len="med" w="med" type="none"/>
            </a:ln>
          </p:spPr>
        </p:cxnSp>
      </p:gr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descr="Image result for city" id="177" name="Google Shape;177;p24"/>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78" name="Google Shape;178;p24"/>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179" name="Google Shape;179;p24"/>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80" name="Google Shape;180;p24"/>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181" name="Google Shape;181;p24"/>
          <p:cNvSpPr txBox="1"/>
          <p:nvPr/>
        </p:nvSpPr>
        <p:spPr>
          <a:xfrm>
            <a:off x="412192" y="591986"/>
            <a:ext cx="817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Jawab</a:t>
            </a:r>
            <a:endParaRPr sz="2100">
              <a:solidFill>
                <a:srgbClr val="262626"/>
              </a:solidFill>
              <a:latin typeface="Montserrat"/>
              <a:ea typeface="Montserrat"/>
              <a:cs typeface="Montserrat"/>
              <a:sym typeface="Montserrat"/>
            </a:endParaRPr>
          </a:p>
        </p:txBody>
      </p:sp>
      <p:sp>
        <p:nvSpPr>
          <p:cNvPr id="182" name="Google Shape;182;p24"/>
          <p:cNvSpPr txBox="1"/>
          <p:nvPr/>
        </p:nvSpPr>
        <p:spPr>
          <a:xfrm>
            <a:off x="412192" y="1141480"/>
            <a:ext cx="8343600" cy="877200"/>
          </a:xfrm>
          <a:prstGeom prst="rect">
            <a:avLst/>
          </a:prstGeom>
          <a:noFill/>
          <a:ln>
            <a:noFill/>
          </a:ln>
        </p:spPr>
        <p:txBody>
          <a:bodyPr anchorCtr="0" anchor="t" bIns="34275" lIns="68575" spcFirstLastPara="1" rIns="68575" wrap="square" tIns="34275">
            <a:spAutoFit/>
          </a:bodyPr>
          <a:lstStyle/>
          <a:p>
            <a:pPr indent="-254000" lvl="0" marL="254000" marR="0" rtl="0" algn="just">
              <a:lnSpc>
                <a:spcPct val="150000"/>
              </a:lnSpc>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Mana yang lebih baik antara B1 atau B2?</a:t>
            </a:r>
            <a:endParaRPr sz="1100"/>
          </a:p>
          <a:p>
            <a:pPr indent="-254000" lvl="0" marL="254000" marR="0" rtl="0" algn="just">
              <a:lnSpc>
                <a:spcPct val="150000"/>
              </a:lnSpc>
              <a:spcBef>
                <a:spcPts val="90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Bagaimana cara untuk menentukan yang lebih baik?</a:t>
            </a:r>
            <a:endParaRPr sz="1800">
              <a:solidFill>
                <a:schemeClr val="dk1"/>
              </a:solidFill>
              <a:latin typeface="Montserrat"/>
              <a:ea typeface="Montserrat"/>
              <a:cs typeface="Montserrat"/>
              <a:sym typeface="Montserrat"/>
            </a:endParaRPr>
          </a:p>
        </p:txBody>
      </p:sp>
      <p:pic>
        <p:nvPicPr>
          <p:cNvPr id="183" name="Google Shape;183;p24"/>
          <p:cNvPicPr preferRelativeResize="0"/>
          <p:nvPr/>
        </p:nvPicPr>
        <p:blipFill rotWithShape="1">
          <a:blip r:embed="rId6">
            <a:alphaModFix/>
          </a:blip>
          <a:srcRect b="0" l="0" r="0" t="0"/>
          <a:stretch/>
        </p:blipFill>
        <p:spPr>
          <a:xfrm>
            <a:off x="3004597" y="2236283"/>
            <a:ext cx="2994071" cy="28280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Image result for city" id="188" name="Google Shape;188;p25"/>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89" name="Google Shape;189;p25"/>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190" name="Google Shape;190;p2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91" name="Google Shape;191;p25"/>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192" name="Google Shape;192;p25"/>
          <p:cNvSpPr txBox="1"/>
          <p:nvPr/>
        </p:nvSpPr>
        <p:spPr>
          <a:xfrm>
            <a:off x="412192" y="591986"/>
            <a:ext cx="817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Jawab</a:t>
            </a:r>
            <a:endParaRPr sz="2100">
              <a:solidFill>
                <a:srgbClr val="262626"/>
              </a:solidFill>
              <a:latin typeface="Montserrat"/>
              <a:ea typeface="Montserrat"/>
              <a:cs typeface="Montserrat"/>
              <a:sym typeface="Montserrat"/>
            </a:endParaRPr>
          </a:p>
        </p:txBody>
      </p:sp>
      <p:sp>
        <p:nvSpPr>
          <p:cNvPr id="193" name="Google Shape;193;p25"/>
          <p:cNvSpPr txBox="1"/>
          <p:nvPr/>
        </p:nvSpPr>
        <p:spPr>
          <a:xfrm>
            <a:off x="412192" y="1141480"/>
            <a:ext cx="8343600" cy="3462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rPr lang="id" sz="1800">
                <a:solidFill>
                  <a:schemeClr val="dk1"/>
                </a:solidFill>
                <a:latin typeface="Montserrat"/>
                <a:ea typeface="Montserrat"/>
                <a:cs typeface="Montserrat"/>
                <a:sym typeface="Montserrat"/>
              </a:rPr>
              <a:t>“B1 lebih baik dari B2”</a:t>
            </a:r>
            <a:endParaRPr sz="1800">
              <a:solidFill>
                <a:schemeClr val="dk1"/>
              </a:solidFill>
              <a:latin typeface="Montserrat"/>
              <a:ea typeface="Montserrat"/>
              <a:cs typeface="Montserrat"/>
              <a:sym typeface="Montserrat"/>
            </a:endParaRPr>
          </a:p>
        </p:txBody>
      </p:sp>
      <p:pic>
        <p:nvPicPr>
          <p:cNvPr id="194" name="Google Shape;194;p25"/>
          <p:cNvPicPr preferRelativeResize="0"/>
          <p:nvPr/>
        </p:nvPicPr>
        <p:blipFill rotWithShape="1">
          <a:blip r:embed="rId6">
            <a:alphaModFix/>
          </a:blip>
          <a:srcRect b="0" l="0" r="0" t="0"/>
          <a:stretch/>
        </p:blipFill>
        <p:spPr>
          <a:xfrm>
            <a:off x="3004597" y="1960505"/>
            <a:ext cx="2994071" cy="28280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00" name="Google Shape;200;p26"/>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01" name="Google Shape;201;p26"/>
          <p:cNvSpPr txBox="1"/>
          <p:nvPr/>
        </p:nvSpPr>
        <p:spPr>
          <a:xfrm>
            <a:off x="288242" y="315486"/>
            <a:ext cx="817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Hard Margin vs Soft Margin</a:t>
            </a:r>
            <a:endParaRPr sz="2100">
              <a:solidFill>
                <a:srgbClr val="262626"/>
              </a:solidFill>
              <a:latin typeface="Montserrat"/>
              <a:ea typeface="Montserrat"/>
              <a:cs typeface="Montserrat"/>
              <a:sym typeface="Montserrat"/>
            </a:endParaRPr>
          </a:p>
        </p:txBody>
      </p:sp>
      <p:pic>
        <p:nvPicPr>
          <p:cNvPr id="202" name="Google Shape;202;p26"/>
          <p:cNvPicPr preferRelativeResize="0"/>
          <p:nvPr/>
        </p:nvPicPr>
        <p:blipFill>
          <a:blip r:embed="rId4">
            <a:alphaModFix/>
          </a:blip>
          <a:stretch>
            <a:fillRect/>
          </a:stretch>
        </p:blipFill>
        <p:spPr>
          <a:xfrm>
            <a:off x="1438450" y="1090550"/>
            <a:ext cx="6543251" cy="3532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Image result for city" id="207" name="Google Shape;207;p27"/>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08" name="Google Shape;208;p27"/>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209" name="Google Shape;209;p2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10" name="Google Shape;210;p27"/>
          <p:cNvPicPr preferRelativeResize="0"/>
          <p:nvPr/>
        </p:nvPicPr>
        <p:blipFill rotWithShape="1">
          <a:blip r:embed="rId4">
            <a:alphaModFix/>
          </a:blip>
          <a:srcRect b="0" l="0" r="0" t="0"/>
          <a:stretch/>
        </p:blipFill>
        <p:spPr>
          <a:xfrm>
            <a:off x="8618953" y="0"/>
            <a:ext cx="466549" cy="315468"/>
          </a:xfrm>
          <a:prstGeom prst="rect">
            <a:avLst/>
          </a:prstGeom>
          <a:noFill/>
          <a:ln>
            <a:noFill/>
          </a:ln>
        </p:spPr>
      </p:pic>
      <p:pic>
        <p:nvPicPr>
          <p:cNvPr descr="Image for post" id="211" name="Google Shape;211;p27"/>
          <p:cNvPicPr preferRelativeResize="0"/>
          <p:nvPr/>
        </p:nvPicPr>
        <p:blipFill rotWithShape="1">
          <a:blip r:embed="rId5">
            <a:alphaModFix/>
          </a:blip>
          <a:srcRect b="0" l="0" r="0" t="0"/>
          <a:stretch/>
        </p:blipFill>
        <p:spPr>
          <a:xfrm>
            <a:off x="1963130" y="315468"/>
            <a:ext cx="5217741" cy="42479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Image result for city" id="216" name="Google Shape;216;p28"/>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17" name="Google Shape;217;p28"/>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sz="1400">
              <a:solidFill>
                <a:schemeClr val="lt1"/>
              </a:solidFill>
              <a:latin typeface="Calibri"/>
              <a:ea typeface="Calibri"/>
              <a:cs typeface="Calibri"/>
              <a:sym typeface="Calibri"/>
            </a:endParaRPr>
          </a:p>
        </p:txBody>
      </p:sp>
      <p:sp>
        <p:nvSpPr>
          <p:cNvPr id="218" name="Google Shape;218;p2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19" name="Google Shape;219;p28"/>
          <p:cNvPicPr preferRelativeResize="0"/>
          <p:nvPr/>
        </p:nvPicPr>
        <p:blipFill rotWithShape="1">
          <a:blip r:embed="rId4">
            <a:alphaModFix/>
          </a:blip>
          <a:srcRect b="0" l="0" r="0" t="0"/>
          <a:stretch/>
        </p:blipFill>
        <p:spPr>
          <a:xfrm>
            <a:off x="8618953" y="0"/>
            <a:ext cx="466549" cy="315468"/>
          </a:xfrm>
          <a:prstGeom prst="rect">
            <a:avLst/>
          </a:prstGeom>
          <a:noFill/>
          <a:ln>
            <a:noFill/>
          </a:ln>
        </p:spPr>
      </p:pic>
      <p:pic>
        <p:nvPicPr>
          <p:cNvPr descr="Image for post" id="220" name="Google Shape;220;p28"/>
          <p:cNvPicPr preferRelativeResize="0"/>
          <p:nvPr/>
        </p:nvPicPr>
        <p:blipFill rotWithShape="1">
          <a:blip r:embed="rId5">
            <a:alphaModFix/>
          </a:blip>
          <a:srcRect b="0" l="0" r="0" t="0"/>
          <a:stretch/>
        </p:blipFill>
        <p:spPr>
          <a:xfrm>
            <a:off x="1419892" y="452461"/>
            <a:ext cx="5877019" cy="42385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p:nvPr/>
        </p:nvSpPr>
        <p:spPr>
          <a:xfrm>
            <a:off x="4120187" y="1800929"/>
            <a:ext cx="4738800" cy="29565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26" name="Google Shape;226;p2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27" name="Google Shape;227;p29"/>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28" name="Google Shape;228;p29"/>
          <p:cNvSpPr txBox="1"/>
          <p:nvPr/>
        </p:nvSpPr>
        <p:spPr>
          <a:xfrm>
            <a:off x="412192" y="591986"/>
            <a:ext cx="817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Kernel </a:t>
            </a:r>
            <a:r>
              <a:rPr i="1" lang="id" sz="2400">
                <a:solidFill>
                  <a:srgbClr val="262626"/>
                </a:solidFill>
                <a:latin typeface="Montserrat"/>
                <a:ea typeface="Montserrat"/>
                <a:cs typeface="Montserrat"/>
                <a:sym typeface="Montserrat"/>
              </a:rPr>
              <a:t>trick</a:t>
            </a:r>
            <a:endParaRPr sz="2100">
              <a:solidFill>
                <a:srgbClr val="262626"/>
              </a:solidFill>
              <a:latin typeface="Montserrat"/>
              <a:ea typeface="Montserrat"/>
              <a:cs typeface="Montserrat"/>
              <a:sym typeface="Montserrat"/>
            </a:endParaRPr>
          </a:p>
        </p:txBody>
      </p:sp>
      <p:sp>
        <p:nvSpPr>
          <p:cNvPr id="229" name="Google Shape;229;p29"/>
          <p:cNvSpPr txBox="1"/>
          <p:nvPr/>
        </p:nvSpPr>
        <p:spPr>
          <a:xfrm>
            <a:off x="524048" y="1030567"/>
            <a:ext cx="8343600" cy="864600"/>
          </a:xfrm>
          <a:prstGeom prst="rect">
            <a:avLst/>
          </a:prstGeom>
          <a:noFill/>
          <a:ln>
            <a:noFill/>
          </a:ln>
        </p:spPr>
        <p:txBody>
          <a:bodyPr anchorCtr="0" anchor="t" bIns="34275" lIns="68575" spcFirstLastPara="1" rIns="68575" wrap="square" tIns="34275">
            <a:spAutoFit/>
          </a:bodyPr>
          <a:lstStyle/>
          <a:p>
            <a:pPr indent="0" lvl="1" marL="342900" marR="0" rtl="0" algn="l">
              <a:lnSpc>
                <a:spcPct val="150000"/>
              </a:lnSpc>
              <a:spcBef>
                <a:spcPts val="0"/>
              </a:spcBef>
              <a:spcAft>
                <a:spcPts val="0"/>
              </a:spcAft>
              <a:buNone/>
            </a:pPr>
            <a:r>
              <a:rPr b="0" i="0" lang="id" sz="1800" u="none" cap="none" strike="noStrike">
                <a:solidFill>
                  <a:schemeClr val="dk1"/>
                </a:solidFill>
                <a:latin typeface="Montserrat"/>
                <a:ea typeface="Montserrat"/>
                <a:cs typeface="Montserrat"/>
                <a:sym typeface="Montserrat"/>
              </a:rPr>
              <a:t>     </a:t>
            </a:r>
            <a:endParaRPr b="0" i="0" sz="2100" u="none" cap="none" strike="noStrike">
              <a:solidFill>
                <a:schemeClr val="dk1"/>
              </a:solidFill>
              <a:latin typeface="Montserrat"/>
              <a:ea typeface="Montserrat"/>
              <a:cs typeface="Montserrat"/>
              <a:sym typeface="Montserrat"/>
            </a:endParaRPr>
          </a:p>
          <a:p>
            <a:pPr indent="-139700" lvl="0" marL="254000" marR="0" rtl="0" algn="just">
              <a:lnSpc>
                <a:spcPct val="150000"/>
              </a:lnSpc>
              <a:spcBef>
                <a:spcPts val="800"/>
              </a:spcBef>
              <a:spcAft>
                <a:spcPts val="0"/>
              </a:spcAft>
              <a:buClr>
                <a:schemeClr val="dk1"/>
              </a:buClr>
              <a:buSzPts val="1800"/>
              <a:buFont typeface="Arial"/>
              <a:buNone/>
            </a:pPr>
            <a:r>
              <a:t/>
            </a:r>
            <a:endParaRPr sz="1800">
              <a:solidFill>
                <a:schemeClr val="dk1"/>
              </a:solidFill>
              <a:latin typeface="Montserrat"/>
              <a:ea typeface="Montserrat"/>
              <a:cs typeface="Montserrat"/>
              <a:sym typeface="Montserrat"/>
            </a:endParaRPr>
          </a:p>
        </p:txBody>
      </p:sp>
      <p:pic>
        <p:nvPicPr>
          <p:cNvPr descr="The Kernel Trick in Support Vector Classification - Towards Data ..." id="230" name="Google Shape;230;p29"/>
          <p:cNvPicPr preferRelativeResize="0"/>
          <p:nvPr/>
        </p:nvPicPr>
        <p:blipFill rotWithShape="1">
          <a:blip r:embed="rId4">
            <a:alphaModFix/>
          </a:blip>
          <a:srcRect b="0" l="0" r="0" t="0"/>
          <a:stretch/>
        </p:blipFill>
        <p:spPr>
          <a:xfrm>
            <a:off x="1722388" y="1240511"/>
            <a:ext cx="6320465" cy="35404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p:nvPr/>
        </p:nvSpPr>
        <p:spPr>
          <a:xfrm>
            <a:off x="4120187" y="1800929"/>
            <a:ext cx="4738800" cy="29565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descr="Image result for city" id="236" name="Google Shape;236;p30"/>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37" name="Google Shape;237;p30"/>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238" name="Google Shape;238;p30"/>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39" name="Google Shape;239;p30"/>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240" name="Google Shape;240;p30"/>
          <p:cNvSpPr txBox="1"/>
          <p:nvPr/>
        </p:nvSpPr>
        <p:spPr>
          <a:xfrm>
            <a:off x="412192" y="591986"/>
            <a:ext cx="81789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100">
                <a:solidFill>
                  <a:srgbClr val="262626"/>
                </a:solidFill>
                <a:latin typeface="Montserrat"/>
                <a:ea typeface="Montserrat"/>
                <a:cs typeface="Montserrat"/>
                <a:sym typeface="Montserrat"/>
              </a:rPr>
              <a:t>SVM Kernel</a:t>
            </a:r>
            <a:endParaRPr sz="2100">
              <a:solidFill>
                <a:srgbClr val="262626"/>
              </a:solidFill>
              <a:latin typeface="Montserrat"/>
              <a:ea typeface="Montserrat"/>
              <a:cs typeface="Montserrat"/>
              <a:sym typeface="Montserrat"/>
            </a:endParaRPr>
          </a:p>
        </p:txBody>
      </p:sp>
      <p:sp>
        <p:nvSpPr>
          <p:cNvPr id="241" name="Google Shape;241;p30"/>
          <p:cNvSpPr txBox="1"/>
          <p:nvPr/>
        </p:nvSpPr>
        <p:spPr>
          <a:xfrm>
            <a:off x="524048" y="1030567"/>
            <a:ext cx="8343600" cy="4364100"/>
          </a:xfrm>
          <a:prstGeom prst="rect">
            <a:avLst/>
          </a:prstGeom>
          <a:blipFill rotWithShape="1">
            <a:blip r:embed="rId6">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p:nvPr/>
        </p:nvSpPr>
        <p:spPr>
          <a:xfrm>
            <a:off x="4120187" y="1800929"/>
            <a:ext cx="4738800" cy="29565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47" name="Google Shape;247;p3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48" name="Google Shape;248;p31"/>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49" name="Google Shape;249;p31"/>
          <p:cNvSpPr txBox="1"/>
          <p:nvPr/>
        </p:nvSpPr>
        <p:spPr>
          <a:xfrm>
            <a:off x="412192" y="591986"/>
            <a:ext cx="81789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100">
                <a:solidFill>
                  <a:srgbClr val="262626"/>
                </a:solidFill>
                <a:latin typeface="Montserrat"/>
                <a:ea typeface="Montserrat"/>
                <a:cs typeface="Montserrat"/>
                <a:sym typeface="Montserrat"/>
              </a:rPr>
              <a:t>Cost (C) </a:t>
            </a:r>
            <a:endParaRPr sz="2100">
              <a:solidFill>
                <a:srgbClr val="262626"/>
              </a:solidFill>
              <a:latin typeface="Montserrat"/>
              <a:ea typeface="Montserrat"/>
              <a:cs typeface="Montserrat"/>
              <a:sym typeface="Montserrat"/>
            </a:endParaRPr>
          </a:p>
        </p:txBody>
      </p:sp>
      <p:sp>
        <p:nvSpPr>
          <p:cNvPr id="250" name="Google Shape;250;p31"/>
          <p:cNvSpPr txBox="1"/>
          <p:nvPr/>
        </p:nvSpPr>
        <p:spPr>
          <a:xfrm>
            <a:off x="524048" y="1030567"/>
            <a:ext cx="8343600" cy="11775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rPr lang="id" sz="1800">
                <a:solidFill>
                  <a:schemeClr val="dk1"/>
                </a:solidFill>
                <a:latin typeface="Montserrat"/>
                <a:ea typeface="Montserrat"/>
                <a:cs typeface="Montserrat"/>
                <a:sym typeface="Montserrat"/>
              </a:rPr>
              <a:t>C merupakan parameter </a:t>
            </a:r>
            <a:r>
              <a:rPr i="1" lang="id" sz="1800">
                <a:solidFill>
                  <a:schemeClr val="dk1"/>
                </a:solidFill>
                <a:latin typeface="Montserrat"/>
                <a:ea typeface="Montserrat"/>
                <a:cs typeface="Montserrat"/>
                <a:sym typeface="Montserrat"/>
              </a:rPr>
              <a:t>penalty </a:t>
            </a:r>
            <a:r>
              <a:rPr lang="id" sz="1800">
                <a:solidFill>
                  <a:schemeClr val="dk1"/>
                </a:solidFill>
                <a:latin typeface="Montserrat"/>
                <a:ea typeface="Montserrat"/>
                <a:cs typeface="Montserrat"/>
                <a:sym typeface="Montserrat"/>
              </a:rPr>
              <a:t>dari bentuk eror yang mengatur </a:t>
            </a:r>
            <a:r>
              <a:rPr i="1" lang="id" sz="1800">
                <a:solidFill>
                  <a:schemeClr val="dk1"/>
                </a:solidFill>
                <a:latin typeface="Montserrat"/>
                <a:ea typeface="Montserrat"/>
                <a:cs typeface="Montserrat"/>
                <a:sym typeface="Montserrat"/>
              </a:rPr>
              <a:t>trade off </a:t>
            </a:r>
            <a:r>
              <a:rPr lang="id" sz="1800">
                <a:solidFill>
                  <a:schemeClr val="dk1"/>
                </a:solidFill>
                <a:latin typeface="Montserrat"/>
                <a:ea typeface="Montserrat"/>
                <a:cs typeface="Montserrat"/>
                <a:sym typeface="Montserrat"/>
              </a:rPr>
              <a:t>antara hyperplane dengan pengklasifikasian titik </a:t>
            </a:r>
            <a:r>
              <a:rPr i="1" lang="id" sz="1800">
                <a:solidFill>
                  <a:schemeClr val="dk1"/>
                </a:solidFill>
                <a:latin typeface="Montserrat"/>
                <a:ea typeface="Montserrat"/>
                <a:cs typeface="Montserrat"/>
                <a:sym typeface="Montserrat"/>
              </a:rPr>
              <a:t>training </a:t>
            </a:r>
            <a:r>
              <a:rPr lang="id" sz="1800">
                <a:solidFill>
                  <a:schemeClr val="dk1"/>
                </a:solidFill>
                <a:latin typeface="Montserrat"/>
                <a:ea typeface="Montserrat"/>
                <a:cs typeface="Montserrat"/>
                <a:sym typeface="Montserrat"/>
              </a:rPr>
              <a:t>dengan benar. </a:t>
            </a:r>
            <a:endParaRPr sz="1800">
              <a:solidFill>
                <a:schemeClr val="dk1"/>
              </a:solidFill>
              <a:latin typeface="Montserrat"/>
              <a:ea typeface="Montserrat"/>
              <a:cs typeface="Montserrat"/>
              <a:sym typeface="Montserrat"/>
            </a:endParaRPr>
          </a:p>
        </p:txBody>
      </p:sp>
      <p:pic>
        <p:nvPicPr>
          <p:cNvPr descr="Image for post" id="251" name="Google Shape;251;p31"/>
          <p:cNvPicPr preferRelativeResize="0"/>
          <p:nvPr/>
        </p:nvPicPr>
        <p:blipFill rotWithShape="1">
          <a:blip r:embed="rId4">
            <a:alphaModFix/>
          </a:blip>
          <a:srcRect b="0" l="0" r="0" t="0"/>
          <a:stretch/>
        </p:blipFill>
        <p:spPr>
          <a:xfrm>
            <a:off x="965476" y="2407169"/>
            <a:ext cx="6676295" cy="260308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p:nvPr/>
        </p:nvSpPr>
        <p:spPr>
          <a:xfrm>
            <a:off x="4120187" y="1800929"/>
            <a:ext cx="4738800" cy="29565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sp>
        <p:nvSpPr>
          <p:cNvPr id="257" name="Google Shape;257;p32"/>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58" name="Google Shape;258;p32"/>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59" name="Google Shape;259;p32"/>
          <p:cNvSpPr txBox="1"/>
          <p:nvPr/>
        </p:nvSpPr>
        <p:spPr>
          <a:xfrm>
            <a:off x="412192" y="591986"/>
            <a:ext cx="81789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100">
                <a:solidFill>
                  <a:srgbClr val="262626"/>
                </a:solidFill>
                <a:latin typeface="Montserrat"/>
                <a:ea typeface="Montserrat"/>
                <a:cs typeface="Montserrat"/>
                <a:sym typeface="Montserrat"/>
              </a:rPr>
              <a:t>Gamma</a:t>
            </a:r>
            <a:endParaRPr sz="2100">
              <a:solidFill>
                <a:srgbClr val="262626"/>
              </a:solidFill>
              <a:latin typeface="Montserrat"/>
              <a:ea typeface="Montserrat"/>
              <a:cs typeface="Montserrat"/>
              <a:sym typeface="Montserrat"/>
            </a:endParaRPr>
          </a:p>
        </p:txBody>
      </p:sp>
      <p:sp>
        <p:nvSpPr>
          <p:cNvPr id="260" name="Google Shape;260;p32"/>
          <p:cNvSpPr txBox="1"/>
          <p:nvPr/>
        </p:nvSpPr>
        <p:spPr>
          <a:xfrm>
            <a:off x="524048" y="1030567"/>
            <a:ext cx="8343600" cy="15930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rPr lang="id" sz="1800">
                <a:solidFill>
                  <a:schemeClr val="dk1"/>
                </a:solidFill>
                <a:latin typeface="Montserrat"/>
                <a:ea typeface="Montserrat"/>
                <a:cs typeface="Montserrat"/>
                <a:sym typeface="Montserrat"/>
              </a:rPr>
              <a:t>Gamma adalah koefisien kernel untuk ‘rbf’,’poly’ dan ‘sigmoid’. Gamma tinggi hanya akan mempertimbangkan titik-titik yang dekat dengan hyperplane yang masuk akal dan Gamma rendah akan mempertimbangkan titik-titik pada jarak yang lebih jauh.</a:t>
            </a:r>
            <a:endParaRPr sz="1800">
              <a:solidFill>
                <a:schemeClr val="dk1"/>
              </a:solidFill>
              <a:latin typeface="Montserrat"/>
              <a:ea typeface="Montserrat"/>
              <a:cs typeface="Montserrat"/>
              <a:sym typeface="Montserrat"/>
            </a:endParaRPr>
          </a:p>
        </p:txBody>
      </p:sp>
      <p:pic>
        <p:nvPicPr>
          <p:cNvPr descr="Image for post" id="261" name="Google Shape;261;p32"/>
          <p:cNvPicPr preferRelativeResize="0"/>
          <p:nvPr/>
        </p:nvPicPr>
        <p:blipFill rotWithShape="1">
          <a:blip r:embed="rId4">
            <a:alphaModFix/>
          </a:blip>
          <a:srcRect b="0" l="0" r="0" t="0"/>
          <a:stretch/>
        </p:blipFill>
        <p:spPr>
          <a:xfrm>
            <a:off x="1920929" y="2826336"/>
            <a:ext cx="4770446" cy="199491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descr="Image result for city" id="71" name="Google Shape;71;p15"/>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72" name="Google Shape;72;p15"/>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 name="Google Shape;73;p15"/>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4" name="Google Shape;74;p1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 name="Google Shape;75;p15"/>
          <p:cNvSpPr txBox="1"/>
          <p:nvPr/>
        </p:nvSpPr>
        <p:spPr>
          <a:xfrm>
            <a:off x="159235" y="73303"/>
            <a:ext cx="59718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d" sz="4100">
                <a:solidFill>
                  <a:srgbClr val="262626"/>
                </a:solidFill>
                <a:latin typeface="Montserrat"/>
                <a:ea typeface="Montserrat"/>
                <a:cs typeface="Montserrat"/>
                <a:sym typeface="Montserrat"/>
              </a:rPr>
              <a:t>Trainer Bio</a:t>
            </a:r>
            <a:endParaRPr b="1" sz="4100">
              <a:solidFill>
                <a:srgbClr val="262626"/>
              </a:solidFill>
              <a:latin typeface="Montserrat"/>
              <a:ea typeface="Montserrat"/>
              <a:cs typeface="Montserrat"/>
              <a:sym typeface="Montserrat"/>
            </a:endParaRPr>
          </a:p>
        </p:txBody>
      </p:sp>
      <p:pic>
        <p:nvPicPr>
          <p:cNvPr id="76" name="Google Shape;76;p15"/>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77" name="Google Shape;77;p15"/>
          <p:cNvSpPr/>
          <p:nvPr/>
        </p:nvSpPr>
        <p:spPr>
          <a:xfrm>
            <a:off x="2982889" y="1089817"/>
            <a:ext cx="0" cy="3210878"/>
          </a:xfrm>
          <a:custGeom>
            <a:rect b="b" l="l" r="r" t="t"/>
            <a:pathLst>
              <a:path extrusionOk="0" h="4281170" w="120000">
                <a:moveTo>
                  <a:pt x="0" y="0"/>
                </a:moveTo>
                <a:lnTo>
                  <a:pt x="0" y="4281055"/>
                </a:lnTo>
              </a:path>
            </a:pathLst>
          </a:custGeom>
          <a:noFill/>
          <a:ln cap="flat" cmpd="sng" w="9525">
            <a:solidFill>
              <a:srgbClr val="D7D7D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78" name="Google Shape;78;p15"/>
          <p:cNvPicPr preferRelativeResize="0"/>
          <p:nvPr/>
        </p:nvPicPr>
        <p:blipFill rotWithShape="1">
          <a:blip r:embed="rId5">
            <a:alphaModFix/>
          </a:blip>
          <a:srcRect b="0" l="0" r="0" t="0"/>
          <a:stretch/>
        </p:blipFill>
        <p:spPr>
          <a:xfrm>
            <a:off x="440857" y="1483934"/>
            <a:ext cx="2220600" cy="2653200"/>
          </a:xfrm>
          <a:prstGeom prst="ellipse">
            <a:avLst/>
          </a:prstGeom>
          <a:noFill/>
          <a:ln>
            <a:noFill/>
          </a:ln>
        </p:spPr>
      </p:pic>
      <p:sp>
        <p:nvSpPr>
          <p:cNvPr id="79" name="Google Shape;79;p15"/>
          <p:cNvSpPr/>
          <p:nvPr/>
        </p:nvSpPr>
        <p:spPr>
          <a:xfrm>
            <a:off x="3172439" y="919458"/>
            <a:ext cx="5679600" cy="3116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800">
                <a:solidFill>
                  <a:schemeClr val="dk1"/>
                </a:solidFill>
                <a:latin typeface="Montserrat"/>
                <a:ea typeface="Montserrat"/>
                <a:cs typeface="Montserrat"/>
                <a:sym typeface="Montserrat"/>
              </a:rPr>
              <a:t>Experience :</a:t>
            </a:r>
            <a:endParaRPr sz="1800">
              <a:solidFill>
                <a:schemeClr val="dk1"/>
              </a:solidFill>
              <a:latin typeface="Montserrat"/>
              <a:ea typeface="Montserrat"/>
              <a:cs typeface="Montserrat"/>
              <a:sym typeface="Montserrat"/>
            </a:endParaRPr>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Scientist at Jabar Digital Service</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Science Tutor at Shift Academy</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Business Intelligence Analyst at Jabar Digital Service</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Owner and Consultant at Barz Data Consultant</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Scientist at IYKRA</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Analyst at BAPPEDA Sukoharjo </a:t>
            </a:r>
            <a:endParaRPr sz="1800">
              <a:solidFill>
                <a:schemeClr val="dk1"/>
              </a:solidFill>
              <a:latin typeface="Montserrat"/>
              <a:ea typeface="Montserrat"/>
              <a:cs typeface="Montserrat"/>
              <a:sym typeface="Montserrat"/>
            </a:endParaRPr>
          </a:p>
          <a:p>
            <a:pPr indent="-254000" lvl="0" marL="254000" marR="0" rtl="0" algn="l">
              <a:spcBef>
                <a:spcPts val="0"/>
              </a:spcBef>
              <a:spcAft>
                <a:spcPts val="0"/>
              </a:spcAft>
              <a:buClr>
                <a:schemeClr val="dk1"/>
              </a:buClr>
              <a:buSzPts val="1800"/>
              <a:buFont typeface="Arial"/>
              <a:buChar char="•"/>
            </a:pPr>
            <a:r>
              <a:rPr b="0" lang="id" sz="1800">
                <a:solidFill>
                  <a:schemeClr val="dk1"/>
                </a:solidFill>
                <a:latin typeface="Montserrat"/>
                <a:ea typeface="Montserrat"/>
                <a:cs typeface="Montserrat"/>
                <a:sym typeface="Montserrat"/>
              </a:rPr>
              <a:t>Data Analyst at PT. Arah Environmental</a:t>
            </a:r>
            <a:endParaRPr sz="1100"/>
          </a:p>
        </p:txBody>
      </p:sp>
      <p:pic>
        <p:nvPicPr>
          <p:cNvPr descr="Linkedin - Free social media icons" id="80" name="Google Shape;80;p15"/>
          <p:cNvPicPr preferRelativeResize="0"/>
          <p:nvPr/>
        </p:nvPicPr>
        <p:blipFill rotWithShape="1">
          <a:blip r:embed="rId6">
            <a:alphaModFix/>
          </a:blip>
          <a:srcRect b="0" l="0" r="0" t="0"/>
          <a:stretch/>
        </p:blipFill>
        <p:spPr>
          <a:xfrm>
            <a:off x="3495757" y="4049687"/>
            <a:ext cx="316469" cy="316469"/>
          </a:xfrm>
          <a:prstGeom prst="rect">
            <a:avLst/>
          </a:prstGeom>
          <a:noFill/>
          <a:ln>
            <a:noFill/>
          </a:ln>
        </p:spPr>
      </p:pic>
      <p:sp>
        <p:nvSpPr>
          <p:cNvPr id="81" name="Google Shape;81;p15"/>
          <p:cNvSpPr/>
          <p:nvPr/>
        </p:nvSpPr>
        <p:spPr>
          <a:xfrm>
            <a:off x="3852424" y="4069425"/>
            <a:ext cx="3261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1400">
                <a:solidFill>
                  <a:srgbClr val="8296B0"/>
                </a:solidFill>
                <a:latin typeface="Calibri"/>
                <a:ea typeface="Calibri"/>
                <a:cs typeface="Calibri"/>
                <a:sym typeface="Calibri"/>
              </a:rPr>
              <a:t>www.linkedin.com/in/akbar-maulana/ </a:t>
            </a:r>
            <a:endParaRPr b="1" sz="1400">
              <a:solidFill>
                <a:srgbClr val="8296B0"/>
              </a:solidFill>
              <a:latin typeface="Calibri"/>
              <a:ea typeface="Calibri"/>
              <a:cs typeface="Calibri"/>
              <a:sym typeface="Calibri"/>
            </a:endParaRPr>
          </a:p>
        </p:txBody>
      </p:sp>
      <p:pic>
        <p:nvPicPr>
          <p:cNvPr descr="Blue Email Box Circle Png Transparent Icon - Mail Logo Png Hd, Png Download  - kindpng" id="82" name="Google Shape;82;p15"/>
          <p:cNvPicPr preferRelativeResize="0"/>
          <p:nvPr/>
        </p:nvPicPr>
        <p:blipFill rotWithShape="1">
          <a:blip r:embed="rId7">
            <a:alphaModFix/>
          </a:blip>
          <a:srcRect b="0" l="0" r="0" t="0"/>
          <a:stretch/>
        </p:blipFill>
        <p:spPr>
          <a:xfrm>
            <a:off x="3420386" y="4481735"/>
            <a:ext cx="450975" cy="471951"/>
          </a:xfrm>
          <a:prstGeom prst="rect">
            <a:avLst/>
          </a:prstGeom>
          <a:noFill/>
          <a:ln>
            <a:noFill/>
          </a:ln>
        </p:spPr>
      </p:pic>
      <p:sp>
        <p:nvSpPr>
          <p:cNvPr id="83" name="Google Shape;83;p15"/>
          <p:cNvSpPr/>
          <p:nvPr/>
        </p:nvSpPr>
        <p:spPr>
          <a:xfrm>
            <a:off x="3852423" y="4579200"/>
            <a:ext cx="2889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1400">
                <a:solidFill>
                  <a:srgbClr val="8296B0"/>
                </a:solidFill>
                <a:latin typeface="Calibri"/>
                <a:ea typeface="Calibri"/>
                <a:cs typeface="Calibri"/>
                <a:sym typeface="Calibri"/>
              </a:rPr>
              <a:t>akbar.maulana2298@gmail.com</a:t>
            </a:r>
            <a:endParaRPr b="1" sz="1400">
              <a:solidFill>
                <a:srgbClr val="8296B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p:nvPr/>
        </p:nvSpPr>
        <p:spPr>
          <a:xfrm>
            <a:off x="4120187" y="1800929"/>
            <a:ext cx="4738800" cy="29565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descr="Image result for city" id="267" name="Google Shape;267;p33"/>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68" name="Google Shape;268;p33"/>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269" name="Google Shape;269;p33"/>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70" name="Google Shape;270;p33"/>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271" name="Google Shape;271;p33"/>
          <p:cNvSpPr txBox="1"/>
          <p:nvPr/>
        </p:nvSpPr>
        <p:spPr>
          <a:xfrm>
            <a:off x="412192" y="591986"/>
            <a:ext cx="81789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100">
                <a:solidFill>
                  <a:srgbClr val="262626"/>
                </a:solidFill>
                <a:latin typeface="Montserrat"/>
                <a:ea typeface="Montserrat"/>
                <a:cs typeface="Montserrat"/>
                <a:sym typeface="Montserrat"/>
              </a:rPr>
              <a:t>Kelebihan SVM</a:t>
            </a:r>
            <a:endParaRPr sz="2100">
              <a:solidFill>
                <a:srgbClr val="262626"/>
              </a:solidFill>
              <a:latin typeface="Montserrat"/>
              <a:ea typeface="Montserrat"/>
              <a:cs typeface="Montserrat"/>
              <a:sym typeface="Montserrat"/>
            </a:endParaRPr>
          </a:p>
        </p:txBody>
      </p:sp>
      <p:sp>
        <p:nvSpPr>
          <p:cNvPr id="272" name="Google Shape;272;p33"/>
          <p:cNvSpPr txBox="1"/>
          <p:nvPr/>
        </p:nvSpPr>
        <p:spPr>
          <a:xfrm>
            <a:off x="524048" y="1030567"/>
            <a:ext cx="8343600" cy="1824000"/>
          </a:xfrm>
          <a:prstGeom prst="rect">
            <a:avLst/>
          </a:prstGeom>
          <a:noFill/>
          <a:ln>
            <a:noFill/>
          </a:ln>
        </p:spPr>
        <p:txBody>
          <a:bodyPr anchorCtr="0" anchor="t" bIns="34275" lIns="68575" spcFirstLastPara="1" rIns="68575" wrap="square" tIns="34275">
            <a:spAutoFit/>
          </a:bodyPr>
          <a:lstStyle/>
          <a:p>
            <a:pPr indent="-254000" lvl="0" marL="254000" marR="0" rtl="0" algn="just">
              <a:lnSpc>
                <a:spcPct val="150000"/>
              </a:lnSpc>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Bekerja sangat baik dengan batas pemisahan yang jelas</a:t>
            </a:r>
            <a:endParaRPr sz="1800">
              <a:solidFill>
                <a:schemeClr val="dk1"/>
              </a:solidFill>
              <a:latin typeface="Montserrat"/>
              <a:ea typeface="Montserrat"/>
              <a:cs typeface="Montserrat"/>
              <a:sym typeface="Montserrat"/>
            </a:endParaRPr>
          </a:p>
          <a:p>
            <a:pPr indent="-254000" lvl="0" marL="254000" marR="0" rtl="0" algn="just">
              <a:lnSpc>
                <a:spcPct val="150000"/>
              </a:lnSpc>
              <a:spcBef>
                <a:spcPts val="90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Efektif di ruang dimensi yang tinggi.</a:t>
            </a:r>
            <a:endParaRPr sz="1100"/>
          </a:p>
          <a:p>
            <a:pPr indent="-254000" lvl="0" marL="254000" marR="0" rtl="0" algn="just">
              <a:lnSpc>
                <a:spcPct val="150000"/>
              </a:lnSpc>
              <a:spcBef>
                <a:spcPts val="90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Efektif pada kasus dimana banyaknya dimensi lebih besar dari banyaknya sampel.</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p:nvPr/>
        </p:nvSpPr>
        <p:spPr>
          <a:xfrm>
            <a:off x="4120187" y="1800929"/>
            <a:ext cx="4738800" cy="29565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descr="Image result for city" id="278" name="Google Shape;278;p34"/>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79" name="Google Shape;279;p34"/>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280" name="Google Shape;280;p34"/>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81" name="Google Shape;281;p34"/>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282" name="Google Shape;282;p34"/>
          <p:cNvSpPr txBox="1"/>
          <p:nvPr/>
        </p:nvSpPr>
        <p:spPr>
          <a:xfrm>
            <a:off x="412192" y="591986"/>
            <a:ext cx="81789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100">
                <a:solidFill>
                  <a:srgbClr val="262626"/>
                </a:solidFill>
                <a:latin typeface="Montserrat"/>
                <a:ea typeface="Montserrat"/>
                <a:cs typeface="Montserrat"/>
                <a:sym typeface="Montserrat"/>
              </a:rPr>
              <a:t>Kekurangan SVM</a:t>
            </a:r>
            <a:endParaRPr sz="2100">
              <a:solidFill>
                <a:srgbClr val="262626"/>
              </a:solidFill>
              <a:latin typeface="Montserrat"/>
              <a:ea typeface="Montserrat"/>
              <a:cs typeface="Montserrat"/>
              <a:sym typeface="Montserrat"/>
            </a:endParaRPr>
          </a:p>
        </p:txBody>
      </p:sp>
      <p:sp>
        <p:nvSpPr>
          <p:cNvPr id="283" name="Google Shape;283;p34"/>
          <p:cNvSpPr txBox="1"/>
          <p:nvPr/>
        </p:nvSpPr>
        <p:spPr>
          <a:xfrm>
            <a:off x="524048" y="1030567"/>
            <a:ext cx="8343600" cy="1708500"/>
          </a:xfrm>
          <a:prstGeom prst="rect">
            <a:avLst/>
          </a:prstGeom>
          <a:noFill/>
          <a:ln>
            <a:noFill/>
          </a:ln>
        </p:spPr>
        <p:txBody>
          <a:bodyPr anchorCtr="0" anchor="t" bIns="34275" lIns="68575" spcFirstLastPara="1" rIns="68575" wrap="square" tIns="34275">
            <a:spAutoFit/>
          </a:bodyPr>
          <a:lstStyle/>
          <a:p>
            <a:pPr indent="-254000" lvl="0" marL="254000" marR="0" rtl="0" algn="just">
              <a:lnSpc>
                <a:spcPct val="150000"/>
              </a:lnSpc>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Tidak bekerja dengan baik ketika data berukuran besar karena membutuhkan waktu </a:t>
            </a:r>
            <a:r>
              <a:rPr i="1" lang="id" sz="1800">
                <a:solidFill>
                  <a:schemeClr val="dk1"/>
                </a:solidFill>
                <a:latin typeface="Montserrat"/>
                <a:ea typeface="Montserrat"/>
                <a:cs typeface="Montserrat"/>
                <a:sym typeface="Montserrat"/>
              </a:rPr>
              <a:t>training </a:t>
            </a:r>
            <a:r>
              <a:rPr lang="id" sz="1800">
                <a:solidFill>
                  <a:schemeClr val="dk1"/>
                </a:solidFill>
                <a:latin typeface="Montserrat"/>
                <a:ea typeface="Montserrat"/>
                <a:cs typeface="Montserrat"/>
                <a:sym typeface="Montserrat"/>
              </a:rPr>
              <a:t>yang lebih lama.</a:t>
            </a:r>
            <a:endParaRPr sz="1100"/>
          </a:p>
          <a:p>
            <a:pPr indent="-254000" lvl="0" marL="254000" marR="0" rtl="0" algn="just">
              <a:lnSpc>
                <a:spcPct val="150000"/>
              </a:lnSpc>
              <a:spcBef>
                <a:spcPts val="90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Tidak bekerja dengan baik ketika terdapat banyak noise yakni kelas target mengalami </a:t>
            </a:r>
            <a:r>
              <a:rPr i="1" lang="id" sz="1800">
                <a:solidFill>
                  <a:schemeClr val="dk1"/>
                </a:solidFill>
                <a:latin typeface="Montserrat"/>
                <a:ea typeface="Montserrat"/>
                <a:cs typeface="Montserrat"/>
                <a:sym typeface="Montserrat"/>
              </a:rPr>
              <a:t>overlapping.</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descr="Image result for city" id="288" name="Google Shape;288;p35"/>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89" name="Google Shape;289;p35"/>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0" name="Google Shape;290;p35"/>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91" name="Google Shape;291;p3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2" name="Google Shape;292;p35"/>
          <p:cNvSpPr txBox="1"/>
          <p:nvPr/>
        </p:nvSpPr>
        <p:spPr>
          <a:xfrm>
            <a:off x="2122570" y="1913878"/>
            <a:ext cx="4619400" cy="692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id" sz="4100">
                <a:solidFill>
                  <a:srgbClr val="262626"/>
                </a:solidFill>
                <a:latin typeface="Montserrat"/>
                <a:ea typeface="Montserrat"/>
                <a:cs typeface="Montserrat"/>
                <a:sym typeface="Montserrat"/>
              </a:rPr>
              <a:t>Decision Tree</a:t>
            </a:r>
            <a:endParaRPr sz="1100"/>
          </a:p>
        </p:txBody>
      </p:sp>
      <p:pic>
        <p:nvPicPr>
          <p:cNvPr id="293" name="Google Shape;293;p35"/>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descr="Image result for city" id="298" name="Google Shape;298;p36"/>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99" name="Google Shape;299;p36"/>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0" name="Google Shape;300;p36"/>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01" name="Google Shape;301;p3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2" name="Google Shape;302;p36"/>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Apa itu Decision Tree?</a:t>
            </a:r>
            <a:endParaRPr b="1" sz="3300">
              <a:solidFill>
                <a:srgbClr val="262626"/>
              </a:solidFill>
              <a:latin typeface="Montserrat"/>
              <a:ea typeface="Montserrat"/>
              <a:cs typeface="Montserrat"/>
              <a:sym typeface="Montserrat"/>
            </a:endParaRPr>
          </a:p>
        </p:txBody>
      </p:sp>
      <p:pic>
        <p:nvPicPr>
          <p:cNvPr id="303" name="Google Shape;303;p36"/>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304" name="Google Shape;304;p36"/>
          <p:cNvSpPr/>
          <p:nvPr/>
        </p:nvSpPr>
        <p:spPr>
          <a:xfrm>
            <a:off x="347353" y="747656"/>
            <a:ext cx="7877100" cy="3116400"/>
          </a:xfrm>
          <a:prstGeom prst="rect">
            <a:avLst/>
          </a:prstGeom>
          <a:noFill/>
          <a:ln>
            <a:noFill/>
          </a:ln>
        </p:spPr>
        <p:txBody>
          <a:bodyPr anchorCtr="0" anchor="t" bIns="34275" lIns="68575" spcFirstLastPara="1" rIns="68575" wrap="square" tIns="34275">
            <a:noAutofit/>
          </a:bodyPr>
          <a:lstStyle/>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Decision tree adalah salah satu metode klasifikasi dan regresi yang paling populer, karena mudah untuk diinterpretasi oleh manusia. Decision tree adalah model prediksi menggunakan struktur pohon atau struktur berhirarki.</a:t>
            </a:r>
            <a:endParaRPr sz="1100"/>
          </a:p>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Konsep dari decision tree adalah mengubah data menjadi aturan-aturan keputusan. Manfaat utama dari penggunaan decision tree adalah kemampuannya untuk mem-break down proses pengambilan keputusan yang kompleks menjadi lebih simple, sehingga pengambil keputusan akan lebih menginterpretasikan solusi dari permasalahan.</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Image result for city" id="309" name="Google Shape;309;p37"/>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310" name="Google Shape;310;p37"/>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1" name="Google Shape;311;p37"/>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12" name="Google Shape;312;p3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13" name="Google Shape;313;p37"/>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Contoh dari Decision Tree?</a:t>
            </a:r>
            <a:endParaRPr b="1" sz="3300">
              <a:solidFill>
                <a:srgbClr val="262626"/>
              </a:solidFill>
              <a:latin typeface="Montserrat"/>
              <a:ea typeface="Montserrat"/>
              <a:cs typeface="Montserrat"/>
              <a:sym typeface="Montserrat"/>
            </a:endParaRPr>
          </a:p>
        </p:txBody>
      </p:sp>
      <p:pic>
        <p:nvPicPr>
          <p:cNvPr id="314" name="Google Shape;314;p37"/>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315" name="Google Shape;315;p37"/>
          <p:cNvSpPr txBox="1"/>
          <p:nvPr>
            <p:ph idx="12" type="sldNum"/>
          </p:nvPr>
        </p:nvSpPr>
        <p:spPr>
          <a:xfrm>
            <a:off x="8659910" y="4527896"/>
            <a:ext cx="456900" cy="468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Clr>
                <a:srgbClr val="000000"/>
              </a:buClr>
              <a:buFont typeface="Arial"/>
              <a:buNone/>
            </a:pPr>
            <a:fld id="{00000000-1234-1234-1234-123412341234}" type="slidenum">
              <a:rPr lang="id"/>
              <a:t>‹#›</a:t>
            </a:fld>
            <a:endParaRPr/>
          </a:p>
        </p:txBody>
      </p:sp>
      <p:pic>
        <p:nvPicPr>
          <p:cNvPr id="316" name="Google Shape;316;p37"/>
          <p:cNvPicPr preferRelativeResize="0"/>
          <p:nvPr/>
        </p:nvPicPr>
        <p:blipFill rotWithShape="1">
          <a:blip r:embed="rId5">
            <a:alphaModFix/>
          </a:blip>
          <a:srcRect b="0" l="0" r="0" t="0"/>
          <a:stretch/>
        </p:blipFill>
        <p:spPr>
          <a:xfrm>
            <a:off x="478728" y="1773967"/>
            <a:ext cx="3477489" cy="2921431"/>
          </a:xfrm>
          <a:prstGeom prst="rect">
            <a:avLst/>
          </a:prstGeom>
          <a:noFill/>
          <a:ln>
            <a:noFill/>
          </a:ln>
        </p:spPr>
      </p:pic>
      <p:sp>
        <p:nvSpPr>
          <p:cNvPr id="317" name="Google Shape;317;p37"/>
          <p:cNvSpPr txBox="1"/>
          <p:nvPr/>
        </p:nvSpPr>
        <p:spPr>
          <a:xfrm rot="-2416667">
            <a:off x="874602" y="1274145"/>
            <a:ext cx="1071936" cy="311409"/>
          </a:xfrm>
          <a:prstGeom prst="rect">
            <a:avLst/>
          </a:prstGeom>
          <a:noFill/>
          <a:ln>
            <a:noFill/>
          </a:ln>
        </p:spPr>
        <p:txBody>
          <a:bodyPr anchorCtr="0" anchor="t" bIns="45700" lIns="91400" spcFirstLastPara="1" rIns="91400" wrap="square" tIns="45700">
            <a:noAutofit/>
          </a:bodyPr>
          <a:lstStyle/>
          <a:p>
            <a:pPr indent="-254000" lvl="0" marL="254000" marR="0" rtl="0" algn="ctr">
              <a:spcBef>
                <a:spcPts val="0"/>
              </a:spcBef>
              <a:spcAft>
                <a:spcPts val="0"/>
              </a:spcAft>
              <a:buClr>
                <a:schemeClr val="accent2"/>
              </a:buClr>
              <a:buSzPts val="1100"/>
              <a:buFont typeface="Arial"/>
              <a:buNone/>
            </a:pPr>
            <a:r>
              <a:rPr lang="id" sz="1400">
                <a:solidFill>
                  <a:srgbClr val="006600"/>
                </a:solidFill>
                <a:latin typeface="Arial"/>
                <a:ea typeface="Arial"/>
                <a:cs typeface="Arial"/>
                <a:sym typeface="Arial"/>
              </a:rPr>
              <a:t>categorical</a:t>
            </a:r>
            <a:endParaRPr sz="1400">
              <a:solidFill>
                <a:schemeClr val="lt2"/>
              </a:solidFill>
              <a:latin typeface="Arial"/>
              <a:ea typeface="Arial"/>
              <a:cs typeface="Arial"/>
              <a:sym typeface="Arial"/>
            </a:endParaRPr>
          </a:p>
        </p:txBody>
      </p:sp>
      <p:sp>
        <p:nvSpPr>
          <p:cNvPr id="318" name="Google Shape;318;p37"/>
          <p:cNvSpPr txBox="1"/>
          <p:nvPr/>
        </p:nvSpPr>
        <p:spPr>
          <a:xfrm rot="-2416667">
            <a:off x="1594683" y="1268857"/>
            <a:ext cx="1071936" cy="311409"/>
          </a:xfrm>
          <a:prstGeom prst="rect">
            <a:avLst/>
          </a:prstGeom>
          <a:noFill/>
          <a:ln>
            <a:noFill/>
          </a:ln>
        </p:spPr>
        <p:txBody>
          <a:bodyPr anchorCtr="0" anchor="t" bIns="45700" lIns="91400" spcFirstLastPara="1" rIns="91400" wrap="square" tIns="45700">
            <a:noAutofit/>
          </a:bodyPr>
          <a:lstStyle/>
          <a:p>
            <a:pPr indent="-254000" lvl="0" marL="254000" marR="0" rtl="0" algn="ctr">
              <a:spcBef>
                <a:spcPts val="0"/>
              </a:spcBef>
              <a:spcAft>
                <a:spcPts val="0"/>
              </a:spcAft>
              <a:buClr>
                <a:schemeClr val="accent2"/>
              </a:buClr>
              <a:buSzPts val="1100"/>
              <a:buFont typeface="Arial"/>
              <a:buNone/>
            </a:pPr>
            <a:r>
              <a:rPr lang="id" sz="1400">
                <a:solidFill>
                  <a:srgbClr val="006600"/>
                </a:solidFill>
                <a:latin typeface="Arial"/>
                <a:ea typeface="Arial"/>
                <a:cs typeface="Arial"/>
                <a:sym typeface="Arial"/>
              </a:rPr>
              <a:t>categorical</a:t>
            </a:r>
            <a:endParaRPr sz="1400">
              <a:solidFill>
                <a:schemeClr val="lt2"/>
              </a:solidFill>
              <a:latin typeface="Arial"/>
              <a:ea typeface="Arial"/>
              <a:cs typeface="Arial"/>
              <a:sym typeface="Arial"/>
            </a:endParaRPr>
          </a:p>
        </p:txBody>
      </p:sp>
      <p:sp>
        <p:nvSpPr>
          <p:cNvPr id="319" name="Google Shape;319;p37"/>
          <p:cNvSpPr txBox="1"/>
          <p:nvPr/>
        </p:nvSpPr>
        <p:spPr>
          <a:xfrm rot="-2416667">
            <a:off x="2314763" y="1268857"/>
            <a:ext cx="1071936" cy="311409"/>
          </a:xfrm>
          <a:prstGeom prst="rect">
            <a:avLst/>
          </a:prstGeom>
          <a:noFill/>
          <a:ln>
            <a:noFill/>
          </a:ln>
        </p:spPr>
        <p:txBody>
          <a:bodyPr anchorCtr="0" anchor="t" bIns="45700" lIns="91400" spcFirstLastPara="1" rIns="91400" wrap="square" tIns="45700">
            <a:noAutofit/>
          </a:bodyPr>
          <a:lstStyle/>
          <a:p>
            <a:pPr indent="-254000" lvl="0" marL="254000" marR="0" rtl="0" algn="ctr">
              <a:spcBef>
                <a:spcPts val="0"/>
              </a:spcBef>
              <a:spcAft>
                <a:spcPts val="0"/>
              </a:spcAft>
              <a:buClr>
                <a:schemeClr val="accent2"/>
              </a:buClr>
              <a:buSzPts val="1100"/>
              <a:buFont typeface="Arial"/>
              <a:buNone/>
            </a:pPr>
            <a:r>
              <a:rPr lang="id" sz="1400">
                <a:solidFill>
                  <a:srgbClr val="006600"/>
                </a:solidFill>
                <a:latin typeface="Arial"/>
                <a:ea typeface="Arial"/>
                <a:cs typeface="Arial"/>
                <a:sym typeface="Arial"/>
              </a:rPr>
              <a:t>continuous</a:t>
            </a:r>
            <a:endParaRPr sz="1400">
              <a:solidFill>
                <a:schemeClr val="lt2"/>
              </a:solidFill>
              <a:latin typeface="Arial"/>
              <a:ea typeface="Arial"/>
              <a:cs typeface="Arial"/>
              <a:sym typeface="Arial"/>
            </a:endParaRPr>
          </a:p>
        </p:txBody>
      </p:sp>
      <p:sp>
        <p:nvSpPr>
          <p:cNvPr id="320" name="Google Shape;320;p37"/>
          <p:cNvSpPr txBox="1"/>
          <p:nvPr/>
        </p:nvSpPr>
        <p:spPr>
          <a:xfrm rot="-2417302">
            <a:off x="3167598" y="1386935"/>
            <a:ext cx="601731" cy="311409"/>
          </a:xfrm>
          <a:prstGeom prst="rect">
            <a:avLst/>
          </a:prstGeom>
          <a:noFill/>
          <a:ln>
            <a:noFill/>
          </a:ln>
        </p:spPr>
        <p:txBody>
          <a:bodyPr anchorCtr="0" anchor="t" bIns="45700" lIns="91400" spcFirstLastPara="1" rIns="91400" wrap="square" tIns="45700">
            <a:noAutofit/>
          </a:bodyPr>
          <a:lstStyle/>
          <a:p>
            <a:pPr indent="-254000" lvl="0" marL="254000" marR="0" rtl="0" algn="ctr">
              <a:spcBef>
                <a:spcPts val="0"/>
              </a:spcBef>
              <a:spcAft>
                <a:spcPts val="0"/>
              </a:spcAft>
              <a:buClr>
                <a:schemeClr val="accent2"/>
              </a:buClr>
              <a:buSzPts val="1100"/>
              <a:buFont typeface="Arial"/>
              <a:buNone/>
            </a:pPr>
            <a:r>
              <a:rPr lang="id" sz="1400">
                <a:solidFill>
                  <a:srgbClr val="006600"/>
                </a:solidFill>
                <a:latin typeface="Arial"/>
                <a:ea typeface="Arial"/>
                <a:cs typeface="Arial"/>
                <a:sym typeface="Arial"/>
              </a:rPr>
              <a:t>class</a:t>
            </a:r>
            <a:endParaRPr sz="1400">
              <a:solidFill>
                <a:schemeClr val="lt2"/>
              </a:solidFill>
              <a:latin typeface="Arial"/>
              <a:ea typeface="Arial"/>
              <a:cs typeface="Arial"/>
              <a:sym typeface="Arial"/>
            </a:endParaRPr>
          </a:p>
        </p:txBody>
      </p:sp>
      <p:cxnSp>
        <p:nvCxnSpPr>
          <p:cNvPr id="321" name="Google Shape;321;p37"/>
          <p:cNvCxnSpPr/>
          <p:nvPr/>
        </p:nvCxnSpPr>
        <p:spPr>
          <a:xfrm>
            <a:off x="6697637" y="3722407"/>
            <a:ext cx="221700" cy="408300"/>
          </a:xfrm>
          <a:prstGeom prst="straightConnector1">
            <a:avLst/>
          </a:prstGeom>
          <a:noFill/>
          <a:ln cap="flat" cmpd="sng" w="12700">
            <a:solidFill>
              <a:srgbClr val="000000"/>
            </a:solidFill>
            <a:prstDash val="solid"/>
            <a:round/>
            <a:headEnd len="med" w="med" type="none"/>
            <a:tailEnd len="med" w="med" type="triangle"/>
          </a:ln>
        </p:spPr>
      </p:cxnSp>
      <p:cxnSp>
        <p:nvCxnSpPr>
          <p:cNvPr id="322" name="Google Shape;322;p37"/>
          <p:cNvCxnSpPr/>
          <p:nvPr/>
        </p:nvCxnSpPr>
        <p:spPr>
          <a:xfrm flipH="1">
            <a:off x="5666070" y="3722407"/>
            <a:ext cx="295500" cy="408300"/>
          </a:xfrm>
          <a:prstGeom prst="straightConnector1">
            <a:avLst/>
          </a:prstGeom>
          <a:noFill/>
          <a:ln cap="flat" cmpd="sng" w="12700">
            <a:solidFill>
              <a:srgbClr val="000000"/>
            </a:solidFill>
            <a:prstDash val="solid"/>
            <a:round/>
            <a:headEnd len="med" w="med" type="none"/>
            <a:tailEnd len="med" w="med" type="triangle"/>
          </a:ln>
        </p:spPr>
      </p:cxnSp>
      <p:cxnSp>
        <p:nvCxnSpPr>
          <p:cNvPr id="323" name="Google Shape;323;p37"/>
          <p:cNvCxnSpPr/>
          <p:nvPr/>
        </p:nvCxnSpPr>
        <p:spPr>
          <a:xfrm flipH="1">
            <a:off x="6255640" y="3107368"/>
            <a:ext cx="368100" cy="409800"/>
          </a:xfrm>
          <a:prstGeom prst="straightConnector1">
            <a:avLst/>
          </a:prstGeom>
          <a:noFill/>
          <a:ln cap="flat" cmpd="sng" w="12700">
            <a:solidFill>
              <a:srgbClr val="000000"/>
            </a:solidFill>
            <a:prstDash val="solid"/>
            <a:round/>
            <a:headEnd len="med" w="med" type="none"/>
            <a:tailEnd len="med" w="med" type="triangle"/>
          </a:ln>
        </p:spPr>
      </p:cxnSp>
      <p:cxnSp>
        <p:nvCxnSpPr>
          <p:cNvPr id="324" name="Google Shape;324;p37"/>
          <p:cNvCxnSpPr/>
          <p:nvPr/>
        </p:nvCxnSpPr>
        <p:spPr>
          <a:xfrm>
            <a:off x="7361259" y="3107368"/>
            <a:ext cx="441900" cy="409800"/>
          </a:xfrm>
          <a:prstGeom prst="straightConnector1">
            <a:avLst/>
          </a:prstGeom>
          <a:noFill/>
          <a:ln cap="flat" cmpd="sng" w="12700">
            <a:solidFill>
              <a:srgbClr val="000000"/>
            </a:solidFill>
            <a:prstDash val="solid"/>
            <a:round/>
            <a:headEnd len="med" w="med" type="none"/>
            <a:tailEnd len="med" w="med" type="triangle"/>
          </a:ln>
        </p:spPr>
      </p:cxnSp>
      <p:cxnSp>
        <p:nvCxnSpPr>
          <p:cNvPr id="325" name="Google Shape;325;p37"/>
          <p:cNvCxnSpPr/>
          <p:nvPr/>
        </p:nvCxnSpPr>
        <p:spPr>
          <a:xfrm>
            <a:off x="6403499" y="2543992"/>
            <a:ext cx="516000" cy="359100"/>
          </a:xfrm>
          <a:prstGeom prst="straightConnector1">
            <a:avLst/>
          </a:prstGeom>
          <a:noFill/>
          <a:ln cap="flat" cmpd="sng" w="12700">
            <a:solidFill>
              <a:srgbClr val="000000"/>
            </a:solidFill>
            <a:prstDash val="solid"/>
            <a:round/>
            <a:headEnd len="med" w="med" type="none"/>
            <a:tailEnd len="med" w="med" type="triangle"/>
          </a:ln>
        </p:spPr>
      </p:cxnSp>
      <p:cxnSp>
        <p:nvCxnSpPr>
          <p:cNvPr id="326" name="Google Shape;326;p37"/>
          <p:cNvCxnSpPr/>
          <p:nvPr/>
        </p:nvCxnSpPr>
        <p:spPr>
          <a:xfrm flipH="1">
            <a:off x="5149983" y="2543992"/>
            <a:ext cx="516000" cy="359100"/>
          </a:xfrm>
          <a:prstGeom prst="straightConnector1">
            <a:avLst/>
          </a:prstGeom>
          <a:noFill/>
          <a:ln cap="flat" cmpd="sng" w="12700">
            <a:solidFill>
              <a:srgbClr val="000000"/>
            </a:solidFill>
            <a:prstDash val="solid"/>
            <a:round/>
            <a:headEnd len="med" w="med" type="none"/>
            <a:tailEnd len="med" w="med" type="triangle"/>
          </a:ln>
        </p:spPr>
      </p:cxnSp>
      <p:sp>
        <p:nvSpPr>
          <p:cNvPr id="327" name="Google Shape;327;p37"/>
          <p:cNvSpPr txBox="1"/>
          <p:nvPr/>
        </p:nvSpPr>
        <p:spPr>
          <a:xfrm>
            <a:off x="5622515" y="2192192"/>
            <a:ext cx="854700" cy="530700"/>
          </a:xfrm>
          <a:prstGeom prst="rect">
            <a:avLst/>
          </a:prstGeom>
          <a:solidFill>
            <a:srgbClr val="FFFF00"/>
          </a:solidFill>
          <a:ln cap="flat" cmpd="sng" w="12700">
            <a:solidFill>
              <a:srgbClr val="0000FF"/>
            </a:solidFill>
            <a:prstDash val="solid"/>
            <a:miter lim="800000"/>
            <a:headEnd len="sm" w="sm" type="none"/>
            <a:tailEnd len="sm" w="sm" type="none"/>
          </a:ln>
        </p:spPr>
        <p:txBody>
          <a:bodyPr anchorCtr="0" anchor="t" bIns="45700" lIns="91400" spcFirstLastPara="1" rIns="91400" wrap="square" tIns="45700">
            <a:noAutofit/>
          </a:bodyPr>
          <a:lstStyle/>
          <a:p>
            <a:pPr indent="0" lvl="0" marL="0" marR="0" rtl="0" algn="ctr">
              <a:spcBef>
                <a:spcPts val="0"/>
              </a:spcBef>
              <a:spcAft>
                <a:spcPts val="0"/>
              </a:spcAft>
              <a:buClr>
                <a:schemeClr val="accent2"/>
              </a:buClr>
              <a:buSzPts val="1100"/>
              <a:buFont typeface="Arial"/>
              <a:buNone/>
            </a:pPr>
            <a:r>
              <a:rPr lang="id" sz="1400">
                <a:solidFill>
                  <a:srgbClr val="2D1993"/>
                </a:solidFill>
                <a:latin typeface="Arial"/>
                <a:ea typeface="Arial"/>
                <a:cs typeface="Arial"/>
                <a:sym typeface="Arial"/>
              </a:rPr>
              <a:t>Home Owner</a:t>
            </a:r>
            <a:endParaRPr sz="1400">
              <a:solidFill>
                <a:schemeClr val="lt2"/>
              </a:solidFill>
              <a:latin typeface="Arial"/>
              <a:ea typeface="Arial"/>
              <a:cs typeface="Arial"/>
              <a:sym typeface="Arial"/>
            </a:endParaRPr>
          </a:p>
        </p:txBody>
      </p:sp>
      <p:sp>
        <p:nvSpPr>
          <p:cNvPr id="328" name="Google Shape;328;p37"/>
          <p:cNvSpPr txBox="1"/>
          <p:nvPr/>
        </p:nvSpPr>
        <p:spPr>
          <a:xfrm>
            <a:off x="6549844" y="2903176"/>
            <a:ext cx="853500" cy="311700"/>
          </a:xfrm>
          <a:prstGeom prst="rect">
            <a:avLst/>
          </a:prstGeom>
          <a:solidFill>
            <a:srgbClr val="FFFF00"/>
          </a:solidFill>
          <a:ln cap="flat" cmpd="sng" w="12700">
            <a:solidFill>
              <a:srgbClr val="0000FF"/>
            </a:solidFill>
            <a:prstDash val="solid"/>
            <a:miter lim="800000"/>
            <a:headEnd len="sm" w="sm" type="none"/>
            <a:tailEnd len="sm" w="sm" type="none"/>
          </a:ln>
        </p:spPr>
        <p:txBody>
          <a:bodyPr anchorCtr="0" anchor="t" bIns="45700" lIns="91400" spcFirstLastPara="1" rIns="91400" wrap="square" tIns="45700">
            <a:noAutofit/>
          </a:bodyPr>
          <a:lstStyle/>
          <a:p>
            <a:pPr indent="-254000" lvl="0" marL="254000" marR="0" rtl="0" algn="ctr">
              <a:spcBef>
                <a:spcPts val="0"/>
              </a:spcBef>
              <a:spcAft>
                <a:spcPts val="0"/>
              </a:spcAft>
              <a:buClr>
                <a:schemeClr val="accent2"/>
              </a:buClr>
              <a:buSzPts val="1100"/>
              <a:buFont typeface="Arial"/>
              <a:buNone/>
            </a:pPr>
            <a:r>
              <a:rPr lang="id" sz="1400">
                <a:solidFill>
                  <a:srgbClr val="2D1993"/>
                </a:solidFill>
                <a:latin typeface="Arial"/>
                <a:ea typeface="Arial"/>
                <a:cs typeface="Arial"/>
                <a:sym typeface="Arial"/>
              </a:rPr>
              <a:t>MarSt</a:t>
            </a:r>
            <a:endParaRPr sz="1400">
              <a:solidFill>
                <a:schemeClr val="lt2"/>
              </a:solidFill>
              <a:latin typeface="Arial"/>
              <a:ea typeface="Arial"/>
              <a:cs typeface="Arial"/>
              <a:sym typeface="Arial"/>
            </a:endParaRPr>
          </a:p>
        </p:txBody>
      </p:sp>
      <p:sp>
        <p:nvSpPr>
          <p:cNvPr id="329" name="Google Shape;329;p37"/>
          <p:cNvSpPr txBox="1"/>
          <p:nvPr/>
        </p:nvSpPr>
        <p:spPr>
          <a:xfrm>
            <a:off x="5887672" y="3516985"/>
            <a:ext cx="883800" cy="311700"/>
          </a:xfrm>
          <a:prstGeom prst="rect">
            <a:avLst/>
          </a:prstGeom>
          <a:solidFill>
            <a:srgbClr val="FFFF00"/>
          </a:solidFill>
          <a:ln cap="flat" cmpd="sng" w="12700">
            <a:solidFill>
              <a:srgbClr val="0000FF"/>
            </a:solidFill>
            <a:prstDash val="solid"/>
            <a:miter lim="800000"/>
            <a:headEnd len="sm" w="sm" type="none"/>
            <a:tailEnd len="sm" w="sm" type="none"/>
          </a:ln>
        </p:spPr>
        <p:txBody>
          <a:bodyPr anchorCtr="0" anchor="t" bIns="45700" lIns="91400" spcFirstLastPara="1" rIns="91400" wrap="square" tIns="45700">
            <a:noAutofit/>
          </a:bodyPr>
          <a:lstStyle/>
          <a:p>
            <a:pPr indent="-254000" lvl="0" marL="254000" marR="0" rtl="0" algn="ctr">
              <a:spcBef>
                <a:spcPts val="0"/>
              </a:spcBef>
              <a:spcAft>
                <a:spcPts val="0"/>
              </a:spcAft>
              <a:buClr>
                <a:schemeClr val="accent2"/>
              </a:buClr>
              <a:buSzPts val="1100"/>
              <a:buFont typeface="Arial"/>
              <a:buNone/>
            </a:pPr>
            <a:r>
              <a:rPr lang="id" sz="1400">
                <a:solidFill>
                  <a:srgbClr val="2D1993"/>
                </a:solidFill>
                <a:latin typeface="Arial"/>
                <a:ea typeface="Arial"/>
                <a:cs typeface="Arial"/>
                <a:sym typeface="Arial"/>
              </a:rPr>
              <a:t>Income</a:t>
            </a:r>
            <a:endParaRPr sz="1400">
              <a:solidFill>
                <a:schemeClr val="lt2"/>
              </a:solidFill>
              <a:latin typeface="Arial"/>
              <a:ea typeface="Arial"/>
              <a:cs typeface="Arial"/>
              <a:sym typeface="Arial"/>
            </a:endParaRPr>
          </a:p>
        </p:txBody>
      </p:sp>
      <p:sp>
        <p:nvSpPr>
          <p:cNvPr id="330" name="Google Shape;330;p37"/>
          <p:cNvSpPr/>
          <p:nvPr/>
        </p:nvSpPr>
        <p:spPr>
          <a:xfrm>
            <a:off x="6733862" y="4128332"/>
            <a:ext cx="572400" cy="284100"/>
          </a:xfrm>
          <a:prstGeom prst="roundRect">
            <a:avLst>
              <a:gd fmla="val 16769" name="adj"/>
            </a:avLst>
          </a:prstGeom>
          <a:solidFill>
            <a:srgbClr val="33CCFF"/>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1" name="Google Shape;331;p37"/>
          <p:cNvSpPr txBox="1"/>
          <p:nvPr/>
        </p:nvSpPr>
        <p:spPr>
          <a:xfrm>
            <a:off x="6664312" y="4128332"/>
            <a:ext cx="626100" cy="311700"/>
          </a:xfrm>
          <a:prstGeom prst="rect">
            <a:avLst/>
          </a:prstGeom>
          <a:noFill/>
          <a:ln>
            <a:noFill/>
          </a:ln>
        </p:spPr>
        <p:txBody>
          <a:bodyPr anchorCtr="0" anchor="t" bIns="45700" lIns="91400" spcFirstLastPara="1" rIns="91400" wrap="square" tIns="45700">
            <a:noAutofit/>
          </a:bodyPr>
          <a:lstStyle/>
          <a:p>
            <a:pPr indent="-254000" lvl="0" marL="254000" marR="0" rtl="0" algn="ctr">
              <a:spcBef>
                <a:spcPts val="0"/>
              </a:spcBef>
              <a:spcAft>
                <a:spcPts val="0"/>
              </a:spcAft>
              <a:buClr>
                <a:schemeClr val="accent2"/>
              </a:buClr>
              <a:buSzPts val="1100"/>
              <a:buFont typeface="Arial"/>
              <a:buNone/>
            </a:pPr>
            <a:r>
              <a:rPr lang="id" sz="1400">
                <a:solidFill>
                  <a:srgbClr val="800000"/>
                </a:solidFill>
                <a:latin typeface="Arial"/>
                <a:ea typeface="Arial"/>
                <a:cs typeface="Arial"/>
                <a:sym typeface="Arial"/>
              </a:rPr>
              <a:t>YES</a:t>
            </a:r>
            <a:endParaRPr sz="1400">
              <a:solidFill>
                <a:schemeClr val="lt2"/>
              </a:solidFill>
              <a:latin typeface="Arial"/>
              <a:ea typeface="Arial"/>
              <a:cs typeface="Arial"/>
              <a:sym typeface="Arial"/>
            </a:endParaRPr>
          </a:p>
        </p:txBody>
      </p:sp>
      <p:sp>
        <p:nvSpPr>
          <p:cNvPr id="332" name="Google Shape;332;p37"/>
          <p:cNvSpPr/>
          <p:nvPr/>
        </p:nvSpPr>
        <p:spPr>
          <a:xfrm>
            <a:off x="5371846" y="4141863"/>
            <a:ext cx="597000" cy="281700"/>
          </a:xfrm>
          <a:prstGeom prst="roundRect">
            <a:avLst>
              <a:gd fmla="val 16667" name="adj"/>
            </a:avLst>
          </a:prstGeom>
          <a:solidFill>
            <a:srgbClr val="33CCFF"/>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3" name="Google Shape;333;p37"/>
          <p:cNvSpPr txBox="1"/>
          <p:nvPr/>
        </p:nvSpPr>
        <p:spPr>
          <a:xfrm>
            <a:off x="5454019" y="4130792"/>
            <a:ext cx="458700" cy="311700"/>
          </a:xfrm>
          <a:prstGeom prst="rect">
            <a:avLst/>
          </a:prstGeom>
          <a:noFill/>
          <a:ln>
            <a:noFill/>
          </a:ln>
        </p:spPr>
        <p:txBody>
          <a:bodyPr anchorCtr="0" anchor="t" bIns="45700" lIns="91400" spcFirstLastPara="1" rIns="91400" wrap="square" tIns="45700">
            <a:noAutofit/>
          </a:bodyPr>
          <a:lstStyle/>
          <a:p>
            <a:pPr indent="-254000" lvl="0" marL="254000" marR="0" rtl="0" algn="ctr">
              <a:spcBef>
                <a:spcPts val="0"/>
              </a:spcBef>
              <a:spcAft>
                <a:spcPts val="0"/>
              </a:spcAft>
              <a:buClr>
                <a:schemeClr val="accent2"/>
              </a:buClr>
              <a:buSzPts val="1100"/>
              <a:buFont typeface="Arial"/>
              <a:buNone/>
            </a:pPr>
            <a:r>
              <a:rPr lang="id" sz="1400">
                <a:solidFill>
                  <a:srgbClr val="800000"/>
                </a:solidFill>
                <a:latin typeface="Arial"/>
                <a:ea typeface="Arial"/>
                <a:cs typeface="Arial"/>
                <a:sym typeface="Arial"/>
              </a:rPr>
              <a:t>NO</a:t>
            </a:r>
            <a:endParaRPr sz="1400">
              <a:solidFill>
                <a:schemeClr val="lt2"/>
              </a:solidFill>
              <a:latin typeface="Arial"/>
              <a:ea typeface="Arial"/>
              <a:cs typeface="Arial"/>
              <a:sym typeface="Arial"/>
            </a:endParaRPr>
          </a:p>
        </p:txBody>
      </p:sp>
      <p:sp>
        <p:nvSpPr>
          <p:cNvPr id="334" name="Google Shape;334;p37"/>
          <p:cNvSpPr/>
          <p:nvPr/>
        </p:nvSpPr>
        <p:spPr>
          <a:xfrm>
            <a:off x="4856017" y="2914247"/>
            <a:ext cx="626100" cy="269400"/>
          </a:xfrm>
          <a:prstGeom prst="roundRect">
            <a:avLst>
              <a:gd fmla="val 16667" name="adj"/>
            </a:avLst>
          </a:prstGeom>
          <a:solidFill>
            <a:srgbClr val="33CCFF"/>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5" name="Google Shape;335;p37"/>
          <p:cNvSpPr txBox="1"/>
          <p:nvPr/>
        </p:nvSpPr>
        <p:spPr>
          <a:xfrm>
            <a:off x="4936743" y="2903176"/>
            <a:ext cx="458700" cy="311700"/>
          </a:xfrm>
          <a:prstGeom prst="rect">
            <a:avLst/>
          </a:prstGeom>
          <a:noFill/>
          <a:ln>
            <a:noFill/>
          </a:ln>
        </p:spPr>
        <p:txBody>
          <a:bodyPr anchorCtr="0" anchor="t" bIns="45700" lIns="91400" spcFirstLastPara="1" rIns="91400" wrap="square" tIns="45700">
            <a:noAutofit/>
          </a:bodyPr>
          <a:lstStyle/>
          <a:p>
            <a:pPr indent="-254000" lvl="0" marL="254000" marR="0" rtl="0" algn="ctr">
              <a:spcBef>
                <a:spcPts val="0"/>
              </a:spcBef>
              <a:spcAft>
                <a:spcPts val="0"/>
              </a:spcAft>
              <a:buClr>
                <a:schemeClr val="accent2"/>
              </a:buClr>
              <a:buSzPts val="1100"/>
              <a:buFont typeface="Arial"/>
              <a:buNone/>
            </a:pPr>
            <a:r>
              <a:rPr lang="id" sz="1400">
                <a:solidFill>
                  <a:srgbClr val="800000"/>
                </a:solidFill>
                <a:latin typeface="Arial"/>
                <a:ea typeface="Arial"/>
                <a:cs typeface="Arial"/>
                <a:sym typeface="Arial"/>
              </a:rPr>
              <a:t>NO</a:t>
            </a:r>
            <a:endParaRPr sz="1400">
              <a:solidFill>
                <a:srgbClr val="00FFFF"/>
              </a:solidFill>
              <a:latin typeface="Arial"/>
              <a:ea typeface="Arial"/>
              <a:cs typeface="Arial"/>
              <a:sym typeface="Arial"/>
            </a:endParaRPr>
          </a:p>
        </p:txBody>
      </p:sp>
      <p:sp>
        <p:nvSpPr>
          <p:cNvPr id="336" name="Google Shape;336;p37"/>
          <p:cNvSpPr/>
          <p:nvPr/>
        </p:nvSpPr>
        <p:spPr>
          <a:xfrm>
            <a:off x="7498909" y="3537895"/>
            <a:ext cx="626100" cy="295200"/>
          </a:xfrm>
          <a:prstGeom prst="roundRect">
            <a:avLst>
              <a:gd fmla="val 16667" name="adj"/>
            </a:avLst>
          </a:prstGeom>
          <a:solidFill>
            <a:srgbClr val="33CCFF"/>
          </a:solidFill>
          <a:ln>
            <a:noFill/>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7" name="Google Shape;337;p37"/>
          <p:cNvSpPr txBox="1"/>
          <p:nvPr/>
        </p:nvSpPr>
        <p:spPr>
          <a:xfrm>
            <a:off x="7562247" y="3537894"/>
            <a:ext cx="458700" cy="311700"/>
          </a:xfrm>
          <a:prstGeom prst="rect">
            <a:avLst/>
          </a:prstGeom>
          <a:noFill/>
          <a:ln>
            <a:noFill/>
          </a:ln>
        </p:spPr>
        <p:txBody>
          <a:bodyPr anchorCtr="0" anchor="t" bIns="45700" lIns="91400" spcFirstLastPara="1" rIns="91400" wrap="square" tIns="45700">
            <a:noAutofit/>
          </a:bodyPr>
          <a:lstStyle/>
          <a:p>
            <a:pPr indent="-254000" lvl="0" marL="254000" marR="0" rtl="0" algn="ctr">
              <a:spcBef>
                <a:spcPts val="0"/>
              </a:spcBef>
              <a:spcAft>
                <a:spcPts val="0"/>
              </a:spcAft>
              <a:buClr>
                <a:schemeClr val="accent2"/>
              </a:buClr>
              <a:buSzPts val="1100"/>
              <a:buFont typeface="Arial"/>
              <a:buNone/>
            </a:pPr>
            <a:r>
              <a:rPr lang="id" sz="1400">
                <a:solidFill>
                  <a:srgbClr val="800000"/>
                </a:solidFill>
                <a:latin typeface="Arial"/>
                <a:ea typeface="Arial"/>
                <a:cs typeface="Arial"/>
                <a:sym typeface="Arial"/>
              </a:rPr>
              <a:t>NO</a:t>
            </a:r>
            <a:endParaRPr sz="1400">
              <a:solidFill>
                <a:schemeClr val="lt2"/>
              </a:solidFill>
              <a:latin typeface="Arial"/>
              <a:ea typeface="Arial"/>
              <a:cs typeface="Arial"/>
              <a:sym typeface="Arial"/>
            </a:endParaRPr>
          </a:p>
        </p:txBody>
      </p:sp>
      <p:sp>
        <p:nvSpPr>
          <p:cNvPr id="338" name="Google Shape;338;p37"/>
          <p:cNvSpPr txBox="1"/>
          <p:nvPr/>
        </p:nvSpPr>
        <p:spPr>
          <a:xfrm>
            <a:off x="4785579" y="2544000"/>
            <a:ext cx="660300" cy="334500"/>
          </a:xfrm>
          <a:prstGeom prst="rect">
            <a:avLst/>
          </a:prstGeom>
          <a:noFill/>
          <a:ln>
            <a:noFill/>
          </a:ln>
        </p:spPr>
        <p:txBody>
          <a:bodyPr anchorCtr="0" anchor="t" bIns="45700" lIns="91400" spcFirstLastPara="1" rIns="91400" wrap="square" tIns="45700">
            <a:noAutofit/>
          </a:bodyPr>
          <a:lstStyle/>
          <a:p>
            <a:pPr indent="-254000" lvl="0" marL="254000" marR="0" rtl="0" algn="r">
              <a:spcBef>
                <a:spcPts val="0"/>
              </a:spcBef>
              <a:spcAft>
                <a:spcPts val="0"/>
              </a:spcAft>
              <a:buClr>
                <a:schemeClr val="accent2"/>
              </a:buClr>
              <a:buSzPts val="1200"/>
              <a:buFont typeface="Arial"/>
              <a:buNone/>
            </a:pPr>
            <a:r>
              <a:rPr lang="id" sz="1600">
                <a:solidFill>
                  <a:schemeClr val="dk1"/>
                </a:solidFill>
                <a:latin typeface="Arial"/>
                <a:ea typeface="Arial"/>
                <a:cs typeface="Arial"/>
                <a:sym typeface="Arial"/>
              </a:rPr>
              <a:t>Yes</a:t>
            </a:r>
            <a:endParaRPr sz="1600">
              <a:solidFill>
                <a:schemeClr val="lt2"/>
              </a:solidFill>
              <a:latin typeface="Arial"/>
              <a:ea typeface="Arial"/>
              <a:cs typeface="Arial"/>
              <a:sym typeface="Arial"/>
            </a:endParaRPr>
          </a:p>
        </p:txBody>
      </p:sp>
      <p:sp>
        <p:nvSpPr>
          <p:cNvPr id="339" name="Google Shape;339;p37"/>
          <p:cNvSpPr txBox="1"/>
          <p:nvPr/>
        </p:nvSpPr>
        <p:spPr>
          <a:xfrm>
            <a:off x="6619715" y="2543993"/>
            <a:ext cx="446100" cy="338100"/>
          </a:xfrm>
          <a:prstGeom prst="rect">
            <a:avLst/>
          </a:prstGeom>
          <a:noFill/>
          <a:ln>
            <a:noFill/>
          </a:ln>
        </p:spPr>
        <p:txBody>
          <a:bodyPr anchorCtr="0" anchor="t" bIns="45700" lIns="91400" spcFirstLastPara="1" rIns="91400" wrap="square" tIns="45700">
            <a:noAutofit/>
          </a:bodyPr>
          <a:lstStyle/>
          <a:p>
            <a:pPr indent="-254000" lvl="0" marL="254000" marR="0" rtl="0" algn="r">
              <a:spcBef>
                <a:spcPts val="0"/>
              </a:spcBef>
              <a:spcAft>
                <a:spcPts val="0"/>
              </a:spcAft>
              <a:buClr>
                <a:schemeClr val="accent2"/>
              </a:buClr>
              <a:buSzPts val="1200"/>
              <a:buFont typeface="Arial"/>
              <a:buNone/>
            </a:pPr>
            <a:r>
              <a:rPr lang="id" sz="1600">
                <a:solidFill>
                  <a:schemeClr val="dk1"/>
                </a:solidFill>
                <a:latin typeface="Arial"/>
                <a:ea typeface="Arial"/>
                <a:cs typeface="Arial"/>
                <a:sym typeface="Arial"/>
              </a:rPr>
              <a:t>No</a:t>
            </a:r>
            <a:endParaRPr sz="1600">
              <a:solidFill>
                <a:schemeClr val="lt2"/>
              </a:solidFill>
              <a:latin typeface="Arial"/>
              <a:ea typeface="Arial"/>
              <a:cs typeface="Arial"/>
              <a:sym typeface="Arial"/>
            </a:endParaRPr>
          </a:p>
        </p:txBody>
      </p:sp>
      <p:sp>
        <p:nvSpPr>
          <p:cNvPr id="340" name="Google Shape;340;p37"/>
          <p:cNvSpPr txBox="1"/>
          <p:nvPr/>
        </p:nvSpPr>
        <p:spPr>
          <a:xfrm>
            <a:off x="7469327" y="3136890"/>
            <a:ext cx="938100" cy="338100"/>
          </a:xfrm>
          <a:prstGeom prst="rect">
            <a:avLst/>
          </a:prstGeom>
          <a:noFill/>
          <a:ln>
            <a:noFill/>
          </a:ln>
        </p:spPr>
        <p:txBody>
          <a:bodyPr anchorCtr="0" anchor="t" bIns="45700" lIns="91400" spcFirstLastPara="1" rIns="91400" wrap="square" tIns="45700">
            <a:noAutofit/>
          </a:bodyPr>
          <a:lstStyle/>
          <a:p>
            <a:pPr indent="-254000" lvl="0" marL="254000" marR="0" rtl="0" algn="r">
              <a:spcBef>
                <a:spcPts val="0"/>
              </a:spcBef>
              <a:spcAft>
                <a:spcPts val="0"/>
              </a:spcAft>
              <a:buClr>
                <a:schemeClr val="accent2"/>
              </a:buClr>
              <a:buSzPts val="1200"/>
              <a:buFont typeface="Arial"/>
              <a:buNone/>
            </a:pPr>
            <a:r>
              <a:rPr lang="id" sz="1600">
                <a:solidFill>
                  <a:schemeClr val="dk1"/>
                </a:solidFill>
                <a:latin typeface="Arial"/>
                <a:ea typeface="Arial"/>
                <a:cs typeface="Arial"/>
                <a:sym typeface="Arial"/>
              </a:rPr>
              <a:t>Married</a:t>
            </a:r>
            <a:r>
              <a:rPr lang="id" sz="1600">
                <a:solidFill>
                  <a:schemeClr val="lt2"/>
                </a:solidFill>
                <a:latin typeface="Arial"/>
                <a:ea typeface="Arial"/>
                <a:cs typeface="Arial"/>
                <a:sym typeface="Arial"/>
              </a:rPr>
              <a:t> </a:t>
            </a:r>
            <a:endParaRPr sz="1100"/>
          </a:p>
        </p:txBody>
      </p:sp>
      <p:sp>
        <p:nvSpPr>
          <p:cNvPr id="341" name="Google Shape;341;p37"/>
          <p:cNvSpPr txBox="1"/>
          <p:nvPr/>
        </p:nvSpPr>
        <p:spPr>
          <a:xfrm>
            <a:off x="5375723" y="3159031"/>
            <a:ext cx="1675500" cy="338100"/>
          </a:xfrm>
          <a:prstGeom prst="rect">
            <a:avLst/>
          </a:prstGeom>
          <a:noFill/>
          <a:ln>
            <a:noFill/>
          </a:ln>
        </p:spPr>
        <p:txBody>
          <a:bodyPr anchorCtr="0" anchor="t" bIns="45700" lIns="91400" spcFirstLastPara="1" rIns="91400" wrap="square" tIns="45700">
            <a:noAutofit/>
          </a:bodyPr>
          <a:lstStyle/>
          <a:p>
            <a:pPr indent="-254000" lvl="0" marL="254000" marR="0" rtl="0" algn="r">
              <a:spcBef>
                <a:spcPts val="0"/>
              </a:spcBef>
              <a:spcAft>
                <a:spcPts val="0"/>
              </a:spcAft>
              <a:buClr>
                <a:schemeClr val="accent2"/>
              </a:buClr>
              <a:buSzPts val="1200"/>
              <a:buFont typeface="Arial"/>
              <a:buNone/>
            </a:pPr>
            <a:r>
              <a:rPr lang="id" sz="1600">
                <a:solidFill>
                  <a:schemeClr val="dk1"/>
                </a:solidFill>
                <a:latin typeface="Arial"/>
                <a:ea typeface="Arial"/>
                <a:cs typeface="Arial"/>
                <a:sym typeface="Arial"/>
              </a:rPr>
              <a:t>Single, Divorced</a:t>
            </a:r>
            <a:endParaRPr sz="1600">
              <a:solidFill>
                <a:schemeClr val="lt2"/>
              </a:solidFill>
              <a:latin typeface="Arial"/>
              <a:ea typeface="Arial"/>
              <a:cs typeface="Arial"/>
              <a:sym typeface="Arial"/>
            </a:endParaRPr>
          </a:p>
        </p:txBody>
      </p:sp>
      <p:sp>
        <p:nvSpPr>
          <p:cNvPr id="342" name="Google Shape;342;p37"/>
          <p:cNvSpPr txBox="1"/>
          <p:nvPr/>
        </p:nvSpPr>
        <p:spPr>
          <a:xfrm>
            <a:off x="5120622" y="3772839"/>
            <a:ext cx="726600" cy="338100"/>
          </a:xfrm>
          <a:prstGeom prst="rect">
            <a:avLst/>
          </a:prstGeom>
          <a:noFill/>
          <a:ln>
            <a:noFill/>
          </a:ln>
        </p:spPr>
        <p:txBody>
          <a:bodyPr anchorCtr="0" anchor="t" bIns="45700" lIns="91400" spcFirstLastPara="1" rIns="91400" wrap="square" tIns="45700">
            <a:noAutofit/>
          </a:bodyPr>
          <a:lstStyle/>
          <a:p>
            <a:pPr indent="-254000" lvl="0" marL="254000" marR="0" rtl="0" algn="r">
              <a:spcBef>
                <a:spcPts val="0"/>
              </a:spcBef>
              <a:spcAft>
                <a:spcPts val="0"/>
              </a:spcAft>
              <a:buClr>
                <a:schemeClr val="accent2"/>
              </a:buClr>
              <a:buSzPts val="1200"/>
              <a:buFont typeface="Arial"/>
              <a:buNone/>
            </a:pPr>
            <a:r>
              <a:rPr lang="id" sz="1600">
                <a:solidFill>
                  <a:schemeClr val="dk1"/>
                </a:solidFill>
                <a:latin typeface="Arial"/>
                <a:ea typeface="Arial"/>
                <a:cs typeface="Arial"/>
                <a:sym typeface="Arial"/>
              </a:rPr>
              <a:t>&lt; 80K</a:t>
            </a:r>
            <a:endParaRPr sz="1600">
              <a:solidFill>
                <a:schemeClr val="lt2"/>
              </a:solidFill>
              <a:latin typeface="Arial"/>
              <a:ea typeface="Arial"/>
              <a:cs typeface="Arial"/>
              <a:sym typeface="Arial"/>
            </a:endParaRPr>
          </a:p>
        </p:txBody>
      </p:sp>
      <p:sp>
        <p:nvSpPr>
          <p:cNvPr id="343" name="Google Shape;343;p37"/>
          <p:cNvSpPr txBox="1"/>
          <p:nvPr/>
        </p:nvSpPr>
        <p:spPr>
          <a:xfrm>
            <a:off x="6740552" y="3772839"/>
            <a:ext cx="726600" cy="338100"/>
          </a:xfrm>
          <a:prstGeom prst="rect">
            <a:avLst/>
          </a:prstGeom>
          <a:noFill/>
          <a:ln>
            <a:noFill/>
          </a:ln>
        </p:spPr>
        <p:txBody>
          <a:bodyPr anchorCtr="0" anchor="t" bIns="45700" lIns="91400" spcFirstLastPara="1" rIns="91400" wrap="square" tIns="45700">
            <a:noAutofit/>
          </a:bodyPr>
          <a:lstStyle/>
          <a:p>
            <a:pPr indent="-254000" lvl="0" marL="254000" marR="0" rtl="0" algn="r">
              <a:spcBef>
                <a:spcPts val="0"/>
              </a:spcBef>
              <a:spcAft>
                <a:spcPts val="0"/>
              </a:spcAft>
              <a:buClr>
                <a:schemeClr val="accent2"/>
              </a:buClr>
              <a:buSzPts val="1200"/>
              <a:buFont typeface="Arial"/>
              <a:buNone/>
            </a:pPr>
            <a:r>
              <a:rPr lang="id" sz="1600">
                <a:solidFill>
                  <a:schemeClr val="dk1"/>
                </a:solidFill>
                <a:latin typeface="Arial"/>
                <a:ea typeface="Arial"/>
                <a:cs typeface="Arial"/>
                <a:sym typeface="Arial"/>
              </a:rPr>
              <a:t>&gt; 80K</a:t>
            </a:r>
            <a:endParaRPr sz="1600">
              <a:solidFill>
                <a:schemeClr val="lt2"/>
              </a:solidFill>
              <a:latin typeface="Arial"/>
              <a:ea typeface="Arial"/>
              <a:cs typeface="Arial"/>
              <a:sym typeface="Arial"/>
            </a:endParaRPr>
          </a:p>
        </p:txBody>
      </p:sp>
      <p:sp>
        <p:nvSpPr>
          <p:cNvPr id="344" name="Google Shape;344;p37"/>
          <p:cNvSpPr txBox="1"/>
          <p:nvPr/>
        </p:nvSpPr>
        <p:spPr>
          <a:xfrm>
            <a:off x="6208217" y="1600525"/>
            <a:ext cx="2044200" cy="369000"/>
          </a:xfrm>
          <a:prstGeom prst="rect">
            <a:avLst/>
          </a:prstGeom>
          <a:noFill/>
          <a:ln>
            <a:noFill/>
          </a:ln>
        </p:spPr>
        <p:txBody>
          <a:bodyPr anchorCtr="0" anchor="t" bIns="45700" lIns="91400" spcFirstLastPara="1" rIns="91400" wrap="square" tIns="45700">
            <a:noAutofit/>
          </a:bodyPr>
          <a:lstStyle/>
          <a:p>
            <a:pPr indent="-254000" lvl="0" marL="254000" marR="0" rtl="0" algn="r">
              <a:spcBef>
                <a:spcPts val="0"/>
              </a:spcBef>
              <a:spcAft>
                <a:spcPts val="0"/>
              </a:spcAft>
              <a:buClr>
                <a:schemeClr val="accent2"/>
              </a:buClr>
              <a:buSzPts val="1400"/>
              <a:buFont typeface="Arial"/>
              <a:buNone/>
            </a:pPr>
            <a:r>
              <a:rPr i="1" lang="id" sz="1800">
                <a:solidFill>
                  <a:srgbClr val="FF0000"/>
                </a:solidFill>
                <a:latin typeface="Arial"/>
                <a:ea typeface="Arial"/>
                <a:cs typeface="Arial"/>
                <a:sym typeface="Arial"/>
              </a:rPr>
              <a:t>Splitting Attributes</a:t>
            </a:r>
            <a:endParaRPr sz="1100"/>
          </a:p>
        </p:txBody>
      </p:sp>
      <p:cxnSp>
        <p:nvCxnSpPr>
          <p:cNvPr id="345" name="Google Shape;345;p37"/>
          <p:cNvCxnSpPr/>
          <p:nvPr/>
        </p:nvCxnSpPr>
        <p:spPr>
          <a:xfrm flipH="1">
            <a:off x="6551139" y="1895744"/>
            <a:ext cx="489900" cy="414600"/>
          </a:xfrm>
          <a:prstGeom prst="straightConnector1">
            <a:avLst/>
          </a:prstGeom>
          <a:noFill/>
          <a:ln cap="flat" cmpd="sng" w="15875">
            <a:solidFill>
              <a:srgbClr val="FF0000"/>
            </a:solidFill>
            <a:prstDash val="dash"/>
            <a:round/>
            <a:headEnd len="med" w="med" type="none"/>
            <a:tailEnd len="med" w="med" type="triangle"/>
          </a:ln>
        </p:spPr>
      </p:cxnSp>
      <p:sp>
        <p:nvSpPr>
          <p:cNvPr id="346" name="Google Shape;346;p37"/>
          <p:cNvSpPr/>
          <p:nvPr/>
        </p:nvSpPr>
        <p:spPr>
          <a:xfrm>
            <a:off x="3817118" y="3183634"/>
            <a:ext cx="834600" cy="227400"/>
          </a:xfrm>
          <a:prstGeom prst="rightArrow">
            <a:avLst>
              <a:gd fmla="val 50000" name="adj1"/>
              <a:gd fmla="val 77838" name="adj2"/>
            </a:avLst>
          </a:prstGeom>
          <a:solidFill>
            <a:srgbClr val="CC0000"/>
          </a:solidFill>
          <a:ln cap="flat" cmpd="sng" w="12700">
            <a:solidFill>
              <a:srgbClr val="CC0000"/>
            </a:solidFill>
            <a:prstDash val="solid"/>
            <a:miter lim="800000"/>
            <a:headEnd len="sm" w="sm" type="none"/>
            <a:tailEnd len="sm" w="sm" type="none"/>
          </a:ln>
        </p:spPr>
        <p:txBody>
          <a:bodyPr anchorCtr="0" anchor="ctr" bIns="45700" lIns="91400" spcFirstLastPara="1" rIns="91400" wrap="square" tIns="457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cxnSp>
        <p:nvCxnSpPr>
          <p:cNvPr id="347" name="Google Shape;347;p37"/>
          <p:cNvCxnSpPr/>
          <p:nvPr/>
        </p:nvCxnSpPr>
        <p:spPr>
          <a:xfrm>
            <a:off x="7110589" y="1895743"/>
            <a:ext cx="69600" cy="886800"/>
          </a:xfrm>
          <a:prstGeom prst="straightConnector1">
            <a:avLst/>
          </a:prstGeom>
          <a:noFill/>
          <a:ln cap="flat" cmpd="sng" w="15875">
            <a:solidFill>
              <a:srgbClr val="FF0000"/>
            </a:solidFill>
            <a:prstDash val="dash"/>
            <a:round/>
            <a:headEnd len="med" w="med" type="none"/>
            <a:tailEnd len="med" w="med" type="triangle"/>
          </a:ln>
        </p:spPr>
      </p:cxnSp>
      <p:sp>
        <p:nvSpPr>
          <p:cNvPr id="348" name="Google Shape;348;p37"/>
          <p:cNvSpPr txBox="1"/>
          <p:nvPr/>
        </p:nvSpPr>
        <p:spPr>
          <a:xfrm>
            <a:off x="1035126" y="4644621"/>
            <a:ext cx="2295300" cy="338700"/>
          </a:xfrm>
          <a:prstGeom prst="rect">
            <a:avLst/>
          </a:prstGeom>
          <a:noFill/>
          <a:ln>
            <a:noFill/>
          </a:ln>
        </p:spPr>
        <p:txBody>
          <a:bodyPr anchorCtr="0" anchor="t" bIns="45700" lIns="91400" spcFirstLastPara="1" rIns="91400" wrap="square" tIns="45700">
            <a:noAutofit/>
          </a:bodyPr>
          <a:lstStyle/>
          <a:p>
            <a:pPr indent="-254000" lvl="0" marL="254000" marR="0" rtl="0" algn="ctr">
              <a:lnSpc>
                <a:spcPct val="80000"/>
              </a:lnSpc>
              <a:spcBef>
                <a:spcPts val="0"/>
              </a:spcBef>
              <a:spcAft>
                <a:spcPts val="0"/>
              </a:spcAft>
              <a:buClr>
                <a:schemeClr val="accent2"/>
              </a:buClr>
              <a:buSzPts val="1500"/>
              <a:buFont typeface="Arial"/>
              <a:buNone/>
            </a:pPr>
            <a:r>
              <a:rPr lang="id" sz="2000">
                <a:solidFill>
                  <a:schemeClr val="dk1"/>
                </a:solidFill>
                <a:latin typeface="Arial"/>
                <a:ea typeface="Arial"/>
                <a:cs typeface="Arial"/>
                <a:sym typeface="Arial"/>
              </a:rPr>
              <a:t>Training Data</a:t>
            </a:r>
            <a:endParaRPr sz="1100"/>
          </a:p>
        </p:txBody>
      </p:sp>
      <p:sp>
        <p:nvSpPr>
          <p:cNvPr id="349" name="Google Shape;349;p37"/>
          <p:cNvSpPr txBox="1"/>
          <p:nvPr/>
        </p:nvSpPr>
        <p:spPr>
          <a:xfrm>
            <a:off x="4929915" y="4623135"/>
            <a:ext cx="2851800" cy="338700"/>
          </a:xfrm>
          <a:prstGeom prst="rect">
            <a:avLst/>
          </a:prstGeom>
          <a:noFill/>
          <a:ln>
            <a:noFill/>
          </a:ln>
        </p:spPr>
        <p:txBody>
          <a:bodyPr anchorCtr="0" anchor="t" bIns="45700" lIns="91400" spcFirstLastPara="1" rIns="91400" wrap="square" tIns="45700">
            <a:noAutofit/>
          </a:bodyPr>
          <a:lstStyle/>
          <a:p>
            <a:pPr indent="-254000" lvl="0" marL="254000" marR="0" rtl="0" algn="ctr">
              <a:lnSpc>
                <a:spcPct val="80000"/>
              </a:lnSpc>
              <a:spcBef>
                <a:spcPts val="0"/>
              </a:spcBef>
              <a:spcAft>
                <a:spcPts val="0"/>
              </a:spcAft>
              <a:buClr>
                <a:schemeClr val="accent2"/>
              </a:buClr>
              <a:buSzPts val="1500"/>
              <a:buFont typeface="Arial"/>
              <a:buNone/>
            </a:pPr>
            <a:r>
              <a:rPr lang="id" sz="2000">
                <a:solidFill>
                  <a:schemeClr val="dk1"/>
                </a:solidFill>
                <a:latin typeface="Arial"/>
                <a:ea typeface="Arial"/>
                <a:cs typeface="Arial"/>
                <a:sym typeface="Arial"/>
              </a:rPr>
              <a:t>Model:  Decision Tree</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Image result for city" id="354" name="Google Shape;354;p38"/>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355" name="Google Shape;355;p38"/>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6" name="Google Shape;356;p38"/>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57" name="Google Shape;357;p3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8" name="Google Shape;358;p38"/>
          <p:cNvSpPr txBox="1"/>
          <p:nvPr/>
        </p:nvSpPr>
        <p:spPr>
          <a:xfrm>
            <a:off x="159235" y="73303"/>
            <a:ext cx="7527900" cy="4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2700">
                <a:solidFill>
                  <a:srgbClr val="262626"/>
                </a:solidFill>
                <a:latin typeface="Montserrat"/>
                <a:ea typeface="Montserrat"/>
                <a:cs typeface="Montserrat"/>
                <a:sym typeface="Montserrat"/>
              </a:rPr>
              <a:t>Decision Tree Classification Task</a:t>
            </a:r>
            <a:endParaRPr b="1" sz="2700">
              <a:solidFill>
                <a:srgbClr val="262626"/>
              </a:solidFill>
              <a:latin typeface="Montserrat"/>
              <a:ea typeface="Montserrat"/>
              <a:cs typeface="Montserrat"/>
              <a:sym typeface="Montserrat"/>
            </a:endParaRPr>
          </a:p>
        </p:txBody>
      </p:sp>
      <p:pic>
        <p:nvPicPr>
          <p:cNvPr id="359" name="Google Shape;359;p38"/>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360" name="Google Shape;360;p38"/>
          <p:cNvSpPr txBox="1"/>
          <p:nvPr>
            <p:ph idx="12" type="sldNum"/>
          </p:nvPr>
        </p:nvSpPr>
        <p:spPr>
          <a:xfrm>
            <a:off x="8659910" y="4527896"/>
            <a:ext cx="456900" cy="468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Clr>
                <a:srgbClr val="000000"/>
              </a:buClr>
              <a:buFont typeface="Arial"/>
              <a:buNone/>
            </a:pPr>
            <a:fld id="{00000000-1234-1234-1234-123412341234}" type="slidenum">
              <a:rPr lang="id"/>
              <a:t>‹#›</a:t>
            </a:fld>
            <a:endParaRPr/>
          </a:p>
        </p:txBody>
      </p:sp>
      <p:pic>
        <p:nvPicPr>
          <p:cNvPr id="361" name="Google Shape;361;p38"/>
          <p:cNvPicPr preferRelativeResize="0"/>
          <p:nvPr/>
        </p:nvPicPr>
        <p:blipFill rotWithShape="1">
          <a:blip r:embed="rId5">
            <a:alphaModFix/>
          </a:blip>
          <a:srcRect b="0" l="0" r="0" t="0"/>
          <a:stretch/>
        </p:blipFill>
        <p:spPr>
          <a:xfrm>
            <a:off x="1619250" y="915591"/>
            <a:ext cx="5761435" cy="42933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9"/>
          <p:cNvSpPr/>
          <p:nvPr/>
        </p:nvSpPr>
        <p:spPr>
          <a:xfrm>
            <a:off x="8224277" y="523805"/>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367" name="Google Shape;367;p3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68" name="Google Shape;368;p39"/>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369" name="Google Shape;369;p39"/>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370" name="Google Shape;370;p39"/>
          <p:cNvSpPr txBox="1"/>
          <p:nvPr/>
        </p:nvSpPr>
        <p:spPr>
          <a:xfrm>
            <a:off x="319800" y="309413"/>
            <a:ext cx="6376200" cy="650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Font typeface="Arial"/>
              <a:buNone/>
            </a:pPr>
            <a:r>
              <a:rPr b="1" lang="id" sz="2700">
                <a:solidFill>
                  <a:srgbClr val="262626"/>
                </a:solidFill>
                <a:latin typeface="Montserrat"/>
                <a:ea typeface="Montserrat"/>
                <a:cs typeface="Montserrat"/>
                <a:sym typeface="Montserrat"/>
              </a:rPr>
              <a:t>Bagian dari Decision Tree</a:t>
            </a:r>
            <a:endParaRPr b="1" sz="2700">
              <a:solidFill>
                <a:schemeClr val="dk1"/>
              </a:solidFill>
              <a:latin typeface="Montserrat"/>
              <a:ea typeface="Montserrat"/>
              <a:cs typeface="Montserrat"/>
              <a:sym typeface="Montserrat"/>
            </a:endParaRPr>
          </a:p>
        </p:txBody>
      </p:sp>
      <p:pic>
        <p:nvPicPr>
          <p:cNvPr id="371" name="Google Shape;371;p39"/>
          <p:cNvPicPr preferRelativeResize="0"/>
          <p:nvPr/>
        </p:nvPicPr>
        <p:blipFill rotWithShape="1">
          <a:blip r:embed="rId4">
            <a:alphaModFix/>
          </a:blip>
          <a:srcRect b="0" l="0" r="0" t="0"/>
          <a:stretch/>
        </p:blipFill>
        <p:spPr>
          <a:xfrm>
            <a:off x="1438086" y="1315124"/>
            <a:ext cx="6376051" cy="2556675"/>
          </a:xfrm>
          <a:prstGeom prst="rect">
            <a:avLst/>
          </a:prstGeom>
          <a:noFill/>
          <a:ln>
            <a:noFill/>
          </a:ln>
        </p:spPr>
      </p:pic>
      <p:sp>
        <p:nvSpPr>
          <p:cNvPr id="372" name="Google Shape;372;p39"/>
          <p:cNvSpPr/>
          <p:nvPr/>
        </p:nvSpPr>
        <p:spPr>
          <a:xfrm>
            <a:off x="2476050" y="1305994"/>
            <a:ext cx="2949900" cy="861000"/>
          </a:xfrm>
          <a:prstGeom prst="ellipse">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3" name="Google Shape;373;p39"/>
          <p:cNvSpPr/>
          <p:nvPr/>
        </p:nvSpPr>
        <p:spPr>
          <a:xfrm>
            <a:off x="4362000" y="2277544"/>
            <a:ext cx="2949900" cy="861000"/>
          </a:xfrm>
          <a:prstGeom prst="ellipse">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4" name="Google Shape;374;p39"/>
          <p:cNvSpPr/>
          <p:nvPr/>
        </p:nvSpPr>
        <p:spPr>
          <a:xfrm>
            <a:off x="875850" y="2277544"/>
            <a:ext cx="2949900" cy="861000"/>
          </a:xfrm>
          <a:prstGeom prst="ellipse">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5" name="Google Shape;375;p39"/>
          <p:cNvSpPr txBox="1"/>
          <p:nvPr/>
        </p:nvSpPr>
        <p:spPr>
          <a:xfrm>
            <a:off x="3929288" y="975919"/>
            <a:ext cx="1637400" cy="315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Montserrat"/>
                <a:ea typeface="Montserrat"/>
                <a:cs typeface="Montserrat"/>
                <a:sym typeface="Montserrat"/>
              </a:rPr>
              <a:t>Roots</a:t>
            </a:r>
            <a:endParaRPr b="0" i="0" sz="1400" u="none" cap="none" strike="noStrike">
              <a:solidFill>
                <a:srgbClr val="000000"/>
              </a:solidFill>
              <a:latin typeface="Montserrat"/>
              <a:ea typeface="Montserrat"/>
              <a:cs typeface="Montserrat"/>
              <a:sym typeface="Montserrat"/>
            </a:endParaRPr>
          </a:p>
        </p:txBody>
      </p:sp>
      <p:sp>
        <p:nvSpPr>
          <p:cNvPr id="376" name="Google Shape;376;p39"/>
          <p:cNvSpPr txBox="1"/>
          <p:nvPr/>
        </p:nvSpPr>
        <p:spPr>
          <a:xfrm>
            <a:off x="6158138" y="1947469"/>
            <a:ext cx="1637400" cy="315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Montserrat"/>
                <a:ea typeface="Montserrat"/>
                <a:cs typeface="Montserrat"/>
                <a:sym typeface="Montserrat"/>
              </a:rPr>
              <a:t>Nodes</a:t>
            </a:r>
            <a:endParaRPr b="0" i="0" sz="1400" u="none" cap="none" strike="noStrike">
              <a:solidFill>
                <a:srgbClr val="000000"/>
              </a:solidFill>
              <a:latin typeface="Montserrat"/>
              <a:ea typeface="Montserrat"/>
              <a:cs typeface="Montserrat"/>
              <a:sym typeface="Montserrat"/>
            </a:endParaRPr>
          </a:p>
        </p:txBody>
      </p:sp>
      <p:sp>
        <p:nvSpPr>
          <p:cNvPr id="377" name="Google Shape;377;p39"/>
          <p:cNvSpPr txBox="1"/>
          <p:nvPr/>
        </p:nvSpPr>
        <p:spPr>
          <a:xfrm>
            <a:off x="1186088" y="2004619"/>
            <a:ext cx="1637400" cy="315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Montserrat"/>
                <a:ea typeface="Montserrat"/>
                <a:cs typeface="Montserrat"/>
                <a:sym typeface="Montserrat"/>
              </a:rPr>
              <a:t>Leaf</a:t>
            </a:r>
            <a:endParaRPr b="0" i="0" sz="1400" u="none" cap="none" strike="noStrike">
              <a:solidFill>
                <a:srgbClr val="0000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descr="Image result for city" id="382" name="Google Shape;382;p40"/>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383" name="Google Shape;383;p40"/>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4" name="Google Shape;384;p40"/>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85" name="Google Shape;385;p40"/>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6" name="Google Shape;386;p40"/>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Bagaimana cara split?</a:t>
            </a:r>
            <a:endParaRPr b="1" sz="3300">
              <a:solidFill>
                <a:srgbClr val="262626"/>
              </a:solidFill>
              <a:latin typeface="Montserrat"/>
              <a:ea typeface="Montserrat"/>
              <a:cs typeface="Montserrat"/>
              <a:sym typeface="Montserrat"/>
            </a:endParaRPr>
          </a:p>
        </p:txBody>
      </p:sp>
      <p:pic>
        <p:nvPicPr>
          <p:cNvPr id="387" name="Google Shape;387;p40"/>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388" name="Google Shape;388;p40"/>
          <p:cNvSpPr/>
          <p:nvPr/>
        </p:nvSpPr>
        <p:spPr>
          <a:xfrm>
            <a:off x="347353" y="747656"/>
            <a:ext cx="7877100" cy="33009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Depends on attribute types</a:t>
            </a:r>
            <a:endParaRPr sz="1100"/>
          </a:p>
          <a:p>
            <a:pPr indent="-247650" lvl="0" marL="2540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Nominal</a:t>
            </a:r>
            <a:endParaRPr sz="2100">
              <a:solidFill>
                <a:schemeClr val="dk1"/>
              </a:solidFill>
              <a:latin typeface="Montserrat"/>
              <a:ea typeface="Montserrat"/>
              <a:cs typeface="Montserrat"/>
              <a:sym typeface="Montserrat"/>
            </a:endParaRPr>
          </a:p>
          <a:p>
            <a:pPr indent="-247650" lvl="0" marL="2540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Ordinal</a:t>
            </a:r>
            <a:endParaRPr sz="1100"/>
          </a:p>
          <a:p>
            <a:pPr indent="-247650" lvl="0" marL="2540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Continuous</a:t>
            </a:r>
            <a:endParaRPr sz="1100"/>
          </a:p>
          <a:p>
            <a:pPr indent="0" lvl="0" marL="0" marR="0" rtl="0" algn="just">
              <a:spcBef>
                <a:spcPts val="0"/>
              </a:spcBef>
              <a:spcAft>
                <a:spcPts val="0"/>
              </a:spcAft>
              <a:buNone/>
            </a:pPr>
            <a:r>
              <a:t/>
            </a:r>
            <a:endParaRPr sz="2100">
              <a:solidFill>
                <a:schemeClr val="dk1"/>
              </a:solidFill>
              <a:latin typeface="Montserrat"/>
              <a:ea typeface="Montserrat"/>
              <a:cs typeface="Montserrat"/>
              <a:sym typeface="Montserrat"/>
            </a:endParaRPr>
          </a:p>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Depends on number of ways to split</a:t>
            </a:r>
            <a:endParaRPr sz="1100"/>
          </a:p>
          <a:p>
            <a:pPr indent="-247650" lvl="0" marL="2540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2-way split/Binary split</a:t>
            </a:r>
            <a:endParaRPr sz="2100">
              <a:solidFill>
                <a:schemeClr val="dk1"/>
              </a:solidFill>
              <a:latin typeface="Montserrat"/>
              <a:ea typeface="Montserrat"/>
              <a:cs typeface="Montserrat"/>
              <a:sym typeface="Montserrat"/>
            </a:endParaRPr>
          </a:p>
          <a:p>
            <a:pPr indent="-247650" lvl="0" marL="2540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Multi-way split</a:t>
            </a:r>
            <a:endParaRPr sz="1100"/>
          </a:p>
          <a:p>
            <a:pPr indent="-114300" lvl="0" marL="254000" marR="0" rtl="0" algn="just">
              <a:spcBef>
                <a:spcPts val="0"/>
              </a:spcBef>
              <a:spcAft>
                <a:spcPts val="0"/>
              </a:spcAft>
              <a:buClr>
                <a:schemeClr val="dk1"/>
              </a:buClr>
              <a:buSzPts val="2100"/>
              <a:buFont typeface="Arial"/>
              <a:buNone/>
            </a:pPr>
            <a:r>
              <a:t/>
            </a:r>
            <a:endParaRPr sz="2100">
              <a:solidFill>
                <a:schemeClr val="dk1"/>
              </a:solidFill>
              <a:latin typeface="Montserrat"/>
              <a:ea typeface="Montserrat"/>
              <a:cs typeface="Montserrat"/>
              <a:sym typeface="Montserrat"/>
            </a:endParaRPr>
          </a:p>
          <a:p>
            <a:pPr indent="-114300" lvl="0" marL="254000" marR="0" rtl="0" algn="just">
              <a:spcBef>
                <a:spcPts val="0"/>
              </a:spcBef>
              <a:spcAft>
                <a:spcPts val="0"/>
              </a:spcAft>
              <a:buClr>
                <a:schemeClr val="dk1"/>
              </a:buClr>
              <a:buSzPts val="2100"/>
              <a:buFont typeface="Arial"/>
              <a:buNone/>
            </a:pPr>
            <a:r>
              <a:t/>
            </a:r>
            <a:endParaRPr sz="21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descr="Image result for city" id="393" name="Google Shape;393;p41"/>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394" name="Google Shape;394;p41"/>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5" name="Google Shape;395;p41"/>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96" name="Google Shape;396;p4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7" name="Google Shape;397;p41"/>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Untuk Data Nominal</a:t>
            </a:r>
            <a:endParaRPr b="1" sz="3300">
              <a:solidFill>
                <a:srgbClr val="262626"/>
              </a:solidFill>
              <a:latin typeface="Montserrat"/>
              <a:ea typeface="Montserrat"/>
              <a:cs typeface="Montserrat"/>
              <a:sym typeface="Montserrat"/>
            </a:endParaRPr>
          </a:p>
        </p:txBody>
      </p:sp>
      <p:pic>
        <p:nvPicPr>
          <p:cNvPr id="398" name="Google Shape;398;p41"/>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399" name="Google Shape;399;p41"/>
          <p:cNvSpPr/>
          <p:nvPr/>
        </p:nvSpPr>
        <p:spPr>
          <a:xfrm>
            <a:off x="347353" y="747656"/>
            <a:ext cx="3462900" cy="3924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Multi-way split: </a:t>
            </a:r>
            <a:endParaRPr sz="1100"/>
          </a:p>
        </p:txBody>
      </p:sp>
      <p:pic>
        <p:nvPicPr>
          <p:cNvPr id="400" name="Google Shape;400;p41"/>
          <p:cNvPicPr preferRelativeResize="0"/>
          <p:nvPr/>
        </p:nvPicPr>
        <p:blipFill rotWithShape="1">
          <a:blip r:embed="rId5">
            <a:alphaModFix/>
          </a:blip>
          <a:srcRect b="0" l="0" r="0" t="0"/>
          <a:stretch/>
        </p:blipFill>
        <p:spPr>
          <a:xfrm>
            <a:off x="457200" y="1315112"/>
            <a:ext cx="3352802" cy="1827611"/>
          </a:xfrm>
          <a:prstGeom prst="rect">
            <a:avLst/>
          </a:prstGeom>
          <a:noFill/>
          <a:ln>
            <a:noFill/>
          </a:ln>
        </p:spPr>
      </p:pic>
      <p:pic>
        <p:nvPicPr>
          <p:cNvPr id="401" name="Google Shape;401;p41"/>
          <p:cNvPicPr preferRelativeResize="0"/>
          <p:nvPr/>
        </p:nvPicPr>
        <p:blipFill rotWithShape="1">
          <a:blip r:embed="rId6">
            <a:alphaModFix/>
          </a:blip>
          <a:srcRect b="0" l="0" r="0" t="0"/>
          <a:stretch/>
        </p:blipFill>
        <p:spPr>
          <a:xfrm>
            <a:off x="3804049" y="3219450"/>
            <a:ext cx="3471863" cy="1808559"/>
          </a:xfrm>
          <a:prstGeom prst="rect">
            <a:avLst/>
          </a:prstGeom>
          <a:noFill/>
          <a:ln>
            <a:noFill/>
          </a:ln>
        </p:spPr>
      </p:pic>
      <p:pic>
        <p:nvPicPr>
          <p:cNvPr id="402" name="Google Shape;402;p41"/>
          <p:cNvPicPr preferRelativeResize="0"/>
          <p:nvPr/>
        </p:nvPicPr>
        <p:blipFill rotWithShape="1">
          <a:blip r:embed="rId7">
            <a:alphaModFix/>
          </a:blip>
          <a:srcRect b="0" l="0" r="0" t="0"/>
          <a:stretch/>
        </p:blipFill>
        <p:spPr>
          <a:xfrm>
            <a:off x="7080649" y="3219450"/>
            <a:ext cx="2021682" cy="1807368"/>
          </a:xfrm>
          <a:prstGeom prst="rect">
            <a:avLst/>
          </a:prstGeom>
          <a:noFill/>
          <a:ln>
            <a:noFill/>
          </a:ln>
        </p:spPr>
      </p:pic>
      <p:sp>
        <p:nvSpPr>
          <p:cNvPr id="403" name="Google Shape;403;p41"/>
          <p:cNvSpPr/>
          <p:nvPr/>
        </p:nvSpPr>
        <p:spPr>
          <a:xfrm>
            <a:off x="4761630" y="2541607"/>
            <a:ext cx="3462900" cy="3924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2-Ways split: </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descr="Image result for city" id="408" name="Google Shape;408;p42"/>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409" name="Google Shape;409;p42"/>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0" name="Google Shape;410;p42"/>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11" name="Google Shape;411;p42"/>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2" name="Google Shape;412;p42"/>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Untuk Data Ordinal</a:t>
            </a:r>
            <a:endParaRPr b="1" sz="3300">
              <a:solidFill>
                <a:srgbClr val="262626"/>
              </a:solidFill>
              <a:latin typeface="Montserrat"/>
              <a:ea typeface="Montserrat"/>
              <a:cs typeface="Montserrat"/>
              <a:sym typeface="Montserrat"/>
            </a:endParaRPr>
          </a:p>
        </p:txBody>
      </p:sp>
      <p:pic>
        <p:nvPicPr>
          <p:cNvPr id="413" name="Google Shape;413;p42"/>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414" name="Google Shape;414;p42"/>
          <p:cNvSpPr/>
          <p:nvPr/>
        </p:nvSpPr>
        <p:spPr>
          <a:xfrm>
            <a:off x="347353" y="747656"/>
            <a:ext cx="3462900" cy="3924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Multi-way split: </a:t>
            </a:r>
            <a:endParaRPr sz="1100"/>
          </a:p>
        </p:txBody>
      </p:sp>
      <p:sp>
        <p:nvSpPr>
          <p:cNvPr id="415" name="Google Shape;415;p42"/>
          <p:cNvSpPr/>
          <p:nvPr/>
        </p:nvSpPr>
        <p:spPr>
          <a:xfrm>
            <a:off x="4761630" y="2062636"/>
            <a:ext cx="3462900" cy="3924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2-ways split: </a:t>
            </a:r>
            <a:endParaRPr sz="1100"/>
          </a:p>
        </p:txBody>
      </p:sp>
      <p:pic>
        <p:nvPicPr>
          <p:cNvPr id="416" name="Google Shape;416;p42"/>
          <p:cNvPicPr preferRelativeResize="0"/>
          <p:nvPr/>
        </p:nvPicPr>
        <p:blipFill rotWithShape="1">
          <a:blip r:embed="rId5">
            <a:alphaModFix/>
          </a:blip>
          <a:srcRect b="0" l="0" r="0" t="0"/>
          <a:stretch/>
        </p:blipFill>
        <p:spPr>
          <a:xfrm>
            <a:off x="239485" y="1315112"/>
            <a:ext cx="3720526" cy="1994146"/>
          </a:xfrm>
          <a:prstGeom prst="rect">
            <a:avLst/>
          </a:prstGeom>
          <a:noFill/>
          <a:ln>
            <a:noFill/>
          </a:ln>
        </p:spPr>
      </p:pic>
      <p:pic>
        <p:nvPicPr>
          <p:cNvPr id="417" name="Google Shape;417;p42"/>
          <p:cNvPicPr preferRelativeResize="0"/>
          <p:nvPr/>
        </p:nvPicPr>
        <p:blipFill rotWithShape="1">
          <a:blip r:embed="rId6">
            <a:alphaModFix/>
          </a:blip>
          <a:srcRect b="0" l="0" r="0" t="0"/>
          <a:stretch/>
        </p:blipFill>
        <p:spPr>
          <a:xfrm>
            <a:off x="4172910" y="2571750"/>
            <a:ext cx="4446042" cy="231290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Image result for city" id="88" name="Google Shape;88;p16"/>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89" name="Google Shape;89;p16"/>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 name="Google Shape;90;p16"/>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91" name="Google Shape;91;p1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 name="Google Shape;92;p16"/>
          <p:cNvSpPr txBox="1"/>
          <p:nvPr/>
        </p:nvSpPr>
        <p:spPr>
          <a:xfrm>
            <a:off x="2122570" y="1913878"/>
            <a:ext cx="4619400" cy="1331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id" sz="4100">
                <a:solidFill>
                  <a:schemeClr val="dk1"/>
                </a:solidFill>
                <a:latin typeface="Montserrat"/>
                <a:ea typeface="Montserrat"/>
                <a:cs typeface="Montserrat"/>
                <a:sym typeface="Montserrat"/>
              </a:rPr>
              <a:t>Support Vector Machine (SVM)</a:t>
            </a:r>
            <a:endParaRPr b="1" sz="4100">
              <a:solidFill>
                <a:schemeClr val="dk1"/>
              </a:solidFill>
              <a:latin typeface="Montserrat"/>
              <a:ea typeface="Montserrat"/>
              <a:cs typeface="Montserrat"/>
              <a:sym typeface="Montserrat"/>
            </a:endParaRPr>
          </a:p>
        </p:txBody>
      </p:sp>
      <p:pic>
        <p:nvPicPr>
          <p:cNvPr id="93" name="Google Shape;93;p16"/>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descr="Image result for city" id="422" name="Google Shape;422;p43"/>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423" name="Google Shape;423;p43"/>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4" name="Google Shape;424;p43"/>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25" name="Google Shape;425;p43"/>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6" name="Google Shape;426;p43"/>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Untuk Data Kontinu</a:t>
            </a:r>
            <a:endParaRPr b="1" sz="3300">
              <a:solidFill>
                <a:srgbClr val="262626"/>
              </a:solidFill>
              <a:latin typeface="Montserrat"/>
              <a:ea typeface="Montserrat"/>
              <a:cs typeface="Montserrat"/>
              <a:sym typeface="Montserrat"/>
            </a:endParaRPr>
          </a:p>
        </p:txBody>
      </p:sp>
      <p:pic>
        <p:nvPicPr>
          <p:cNvPr id="427" name="Google Shape;427;p43"/>
          <p:cNvPicPr preferRelativeResize="0"/>
          <p:nvPr/>
        </p:nvPicPr>
        <p:blipFill rotWithShape="1">
          <a:blip r:embed="rId4">
            <a:alphaModFix/>
          </a:blip>
          <a:srcRect b="0" l="0" r="0" t="0"/>
          <a:stretch/>
        </p:blipFill>
        <p:spPr>
          <a:xfrm>
            <a:off x="8618953" y="0"/>
            <a:ext cx="466549" cy="315468"/>
          </a:xfrm>
          <a:prstGeom prst="rect">
            <a:avLst/>
          </a:prstGeom>
          <a:noFill/>
          <a:ln>
            <a:noFill/>
          </a:ln>
        </p:spPr>
      </p:pic>
      <p:pic>
        <p:nvPicPr>
          <p:cNvPr id="428" name="Google Shape;428;p43"/>
          <p:cNvPicPr preferRelativeResize="0"/>
          <p:nvPr/>
        </p:nvPicPr>
        <p:blipFill rotWithShape="1">
          <a:blip r:embed="rId5">
            <a:alphaModFix/>
          </a:blip>
          <a:srcRect b="0" l="0" r="0" t="0"/>
          <a:stretch/>
        </p:blipFill>
        <p:spPr>
          <a:xfrm>
            <a:off x="767358" y="1481119"/>
            <a:ext cx="7609285" cy="328374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4"/>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34" name="Google Shape;434;p44"/>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5" name="Google Shape;435;p44"/>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Gini and Entropy</a:t>
            </a:r>
            <a:endParaRPr b="1" sz="3300">
              <a:solidFill>
                <a:srgbClr val="262626"/>
              </a:solidFill>
              <a:latin typeface="Montserrat"/>
              <a:ea typeface="Montserrat"/>
              <a:cs typeface="Montserrat"/>
              <a:sym typeface="Montserrat"/>
            </a:endParaRPr>
          </a:p>
        </p:txBody>
      </p:sp>
      <p:pic>
        <p:nvPicPr>
          <p:cNvPr id="436" name="Google Shape;436;p44"/>
          <p:cNvPicPr preferRelativeResize="0"/>
          <p:nvPr/>
        </p:nvPicPr>
        <p:blipFill rotWithShape="1">
          <a:blip r:embed="rId3">
            <a:alphaModFix/>
          </a:blip>
          <a:srcRect b="0" l="0" r="0" t="0"/>
          <a:stretch/>
        </p:blipFill>
        <p:spPr>
          <a:xfrm>
            <a:off x="8618953" y="0"/>
            <a:ext cx="466549" cy="315468"/>
          </a:xfrm>
          <a:prstGeom prst="rect">
            <a:avLst/>
          </a:prstGeom>
          <a:noFill/>
          <a:ln>
            <a:noFill/>
          </a:ln>
        </p:spPr>
      </p:pic>
      <p:pic>
        <p:nvPicPr>
          <p:cNvPr descr="What is difference between Gini Impurity and Entropy in Decision ..." id="437" name="Google Shape;437;p44"/>
          <p:cNvPicPr preferRelativeResize="0"/>
          <p:nvPr/>
        </p:nvPicPr>
        <p:blipFill rotWithShape="1">
          <a:blip r:embed="rId4">
            <a:alphaModFix/>
          </a:blip>
          <a:srcRect b="0" l="0" r="0" t="0"/>
          <a:stretch/>
        </p:blipFill>
        <p:spPr>
          <a:xfrm>
            <a:off x="257207" y="777225"/>
            <a:ext cx="5819058" cy="3703417"/>
          </a:xfrm>
          <a:prstGeom prst="rect">
            <a:avLst/>
          </a:prstGeom>
          <a:noFill/>
          <a:ln>
            <a:noFill/>
          </a:ln>
        </p:spPr>
      </p:pic>
      <p:pic>
        <p:nvPicPr>
          <p:cNvPr id="438" name="Google Shape;438;p44"/>
          <p:cNvPicPr preferRelativeResize="0"/>
          <p:nvPr/>
        </p:nvPicPr>
        <p:blipFill rotWithShape="1">
          <a:blip r:embed="rId5">
            <a:alphaModFix/>
          </a:blip>
          <a:srcRect b="0" l="0" r="0" t="0"/>
          <a:stretch/>
        </p:blipFill>
        <p:spPr>
          <a:xfrm>
            <a:off x="6543927" y="2265759"/>
            <a:ext cx="684608" cy="611982"/>
          </a:xfrm>
          <a:prstGeom prst="rect">
            <a:avLst/>
          </a:prstGeom>
          <a:noFill/>
          <a:ln>
            <a:noFill/>
          </a:ln>
        </p:spPr>
      </p:pic>
      <p:pic>
        <p:nvPicPr>
          <p:cNvPr id="439" name="Google Shape;439;p44"/>
          <p:cNvPicPr preferRelativeResize="0"/>
          <p:nvPr/>
        </p:nvPicPr>
        <p:blipFill rotWithShape="1">
          <a:blip r:embed="rId6">
            <a:alphaModFix/>
          </a:blip>
          <a:srcRect b="0" l="0" r="0" t="0"/>
          <a:stretch/>
        </p:blipFill>
        <p:spPr>
          <a:xfrm>
            <a:off x="8000842" y="2265759"/>
            <a:ext cx="684608" cy="611982"/>
          </a:xfrm>
          <a:prstGeom prst="rect">
            <a:avLst/>
          </a:prstGeom>
          <a:noFill/>
          <a:ln>
            <a:noFill/>
          </a:ln>
        </p:spPr>
      </p:pic>
      <p:sp>
        <p:nvSpPr>
          <p:cNvPr id="440" name="Google Shape;440;p44"/>
          <p:cNvSpPr txBox="1"/>
          <p:nvPr/>
        </p:nvSpPr>
        <p:spPr>
          <a:xfrm>
            <a:off x="6250437" y="1646804"/>
            <a:ext cx="12717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id" sz="1400">
                <a:solidFill>
                  <a:schemeClr val="dk1"/>
                </a:solidFill>
                <a:latin typeface="Arial"/>
                <a:ea typeface="Arial"/>
                <a:cs typeface="Arial"/>
                <a:sym typeface="Arial"/>
              </a:rPr>
              <a:t>High degree of impurity</a:t>
            </a:r>
            <a:endParaRPr sz="1100"/>
          </a:p>
        </p:txBody>
      </p:sp>
      <p:sp>
        <p:nvSpPr>
          <p:cNvPr id="441" name="Google Shape;441;p44"/>
          <p:cNvSpPr txBox="1"/>
          <p:nvPr/>
        </p:nvSpPr>
        <p:spPr>
          <a:xfrm>
            <a:off x="7794952" y="1646803"/>
            <a:ext cx="10572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id" sz="1400">
                <a:solidFill>
                  <a:schemeClr val="dk1"/>
                </a:solidFill>
                <a:latin typeface="Arial"/>
                <a:ea typeface="Arial"/>
                <a:cs typeface="Arial"/>
                <a:sym typeface="Arial"/>
              </a:rPr>
              <a:t>Low degree of impurity</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7" name="Google Shape;447;p45"/>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448" name="Google Shape;448;p45"/>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449" name="Google Shape;449;p45"/>
          <p:cNvSpPr txBox="1"/>
          <p:nvPr/>
        </p:nvSpPr>
        <p:spPr>
          <a:xfrm>
            <a:off x="319800" y="309413"/>
            <a:ext cx="63762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Ready to build a new tree?</a:t>
            </a:r>
            <a:endParaRPr b="0" i="0" sz="1800" u="none" cap="none" strike="noStrike">
              <a:solidFill>
                <a:schemeClr val="dk1"/>
              </a:solidFill>
              <a:latin typeface="Montserrat"/>
              <a:ea typeface="Montserrat"/>
              <a:cs typeface="Montserrat"/>
              <a:sym typeface="Montserrat"/>
            </a:endParaRPr>
          </a:p>
        </p:txBody>
      </p:sp>
      <p:pic>
        <p:nvPicPr>
          <p:cNvPr id="450" name="Google Shape;450;p45"/>
          <p:cNvPicPr preferRelativeResize="0"/>
          <p:nvPr/>
        </p:nvPicPr>
        <p:blipFill rotWithShape="1">
          <a:blip r:embed="rId4">
            <a:alphaModFix/>
          </a:blip>
          <a:srcRect b="0" l="0" r="0" t="0"/>
          <a:stretch/>
        </p:blipFill>
        <p:spPr>
          <a:xfrm>
            <a:off x="565613" y="905456"/>
            <a:ext cx="8109002" cy="40066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56" name="Google Shape;456;p46"/>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457" name="Google Shape;457;p46"/>
          <p:cNvPicPr preferRelativeResize="0"/>
          <p:nvPr/>
        </p:nvPicPr>
        <p:blipFill rotWithShape="1">
          <a:blip r:embed="rId3">
            <a:alphaModFix/>
          </a:blip>
          <a:srcRect b="0" l="0" r="0" t="0"/>
          <a:stretch/>
        </p:blipFill>
        <p:spPr>
          <a:xfrm>
            <a:off x="8618953" y="0"/>
            <a:ext cx="466549" cy="315468"/>
          </a:xfrm>
          <a:prstGeom prst="rect">
            <a:avLst/>
          </a:prstGeom>
          <a:noFill/>
          <a:ln>
            <a:noFill/>
          </a:ln>
        </p:spPr>
      </p:pic>
      <p:grpSp>
        <p:nvGrpSpPr>
          <p:cNvPr id="458" name="Google Shape;458;p46"/>
          <p:cNvGrpSpPr/>
          <p:nvPr/>
        </p:nvGrpSpPr>
        <p:grpSpPr>
          <a:xfrm>
            <a:off x="657244" y="1160325"/>
            <a:ext cx="8360232" cy="3901875"/>
            <a:chOff x="510000" y="827750"/>
            <a:chExt cx="11146976" cy="5202500"/>
          </a:xfrm>
        </p:grpSpPr>
        <p:grpSp>
          <p:nvGrpSpPr>
            <p:cNvPr id="459" name="Google Shape;459;p46"/>
            <p:cNvGrpSpPr/>
            <p:nvPr/>
          </p:nvGrpSpPr>
          <p:grpSpPr>
            <a:xfrm>
              <a:off x="510000" y="827750"/>
              <a:ext cx="11146976" cy="5202500"/>
              <a:chOff x="510000" y="827750"/>
              <a:chExt cx="11146976" cy="5202500"/>
            </a:xfrm>
          </p:grpSpPr>
          <p:pic>
            <p:nvPicPr>
              <p:cNvPr id="460" name="Google Shape;460;p46"/>
              <p:cNvPicPr preferRelativeResize="0"/>
              <p:nvPr/>
            </p:nvPicPr>
            <p:blipFill rotWithShape="1">
              <a:blip r:embed="rId4">
                <a:alphaModFix/>
              </a:blip>
              <a:srcRect b="0" l="0" r="0" t="0"/>
              <a:stretch/>
            </p:blipFill>
            <p:spPr>
              <a:xfrm>
                <a:off x="535025" y="827750"/>
                <a:ext cx="11121951" cy="5202500"/>
              </a:xfrm>
              <a:prstGeom prst="rect">
                <a:avLst/>
              </a:prstGeom>
              <a:noFill/>
              <a:ln>
                <a:noFill/>
              </a:ln>
            </p:spPr>
          </p:pic>
          <p:cxnSp>
            <p:nvCxnSpPr>
              <p:cNvPr id="461" name="Google Shape;461;p46"/>
              <p:cNvCxnSpPr/>
              <p:nvPr/>
            </p:nvCxnSpPr>
            <p:spPr>
              <a:xfrm>
                <a:off x="510000" y="5100350"/>
                <a:ext cx="0" cy="867900"/>
              </a:xfrm>
              <a:prstGeom prst="straightConnector1">
                <a:avLst/>
              </a:prstGeom>
              <a:noFill/>
              <a:ln cap="flat" cmpd="sng" w="28575">
                <a:solidFill>
                  <a:srgbClr val="FF0000"/>
                </a:solidFill>
                <a:prstDash val="solid"/>
                <a:round/>
                <a:headEnd len="sm" w="sm" type="none"/>
                <a:tailEnd len="sm" w="sm" type="none"/>
              </a:ln>
            </p:spPr>
          </p:cxnSp>
        </p:grpSp>
        <p:sp>
          <p:nvSpPr>
            <p:cNvPr id="462" name="Google Shape;462;p46"/>
            <p:cNvSpPr/>
            <p:nvPr/>
          </p:nvSpPr>
          <p:spPr>
            <a:xfrm>
              <a:off x="6772400" y="4778450"/>
              <a:ext cx="4366800" cy="11958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463" name="Google Shape;463;p46"/>
          <p:cNvSpPr txBox="1"/>
          <p:nvPr/>
        </p:nvSpPr>
        <p:spPr>
          <a:xfrm>
            <a:off x="319800" y="309413"/>
            <a:ext cx="63762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1.Check how Chest Pain alone predict Heart Disease</a:t>
            </a:r>
            <a:endParaRPr b="0" i="0" sz="1800" u="none" cap="none" strike="noStrike">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7"/>
          <p:cNvSpPr/>
          <p:nvPr/>
        </p:nvSpPr>
        <p:spPr>
          <a:xfrm>
            <a:off x="8025977" y="238930"/>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469" name="Google Shape;469;p4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70" name="Google Shape;470;p47"/>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471" name="Google Shape;471;p47"/>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472" name="Google Shape;472;p47"/>
          <p:cNvSpPr txBox="1"/>
          <p:nvPr/>
        </p:nvSpPr>
        <p:spPr>
          <a:xfrm>
            <a:off x="319800" y="309413"/>
            <a:ext cx="74679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2. Check for Good Blood Sirculation</a:t>
            </a:r>
            <a:endParaRPr b="0" i="0" sz="1800" u="none" cap="none" strike="noStrike">
              <a:solidFill>
                <a:schemeClr val="dk1"/>
              </a:solidFill>
              <a:latin typeface="Montserrat"/>
              <a:ea typeface="Montserrat"/>
              <a:cs typeface="Montserrat"/>
              <a:sym typeface="Montserrat"/>
            </a:endParaRPr>
          </a:p>
        </p:txBody>
      </p:sp>
      <p:pic>
        <p:nvPicPr>
          <p:cNvPr id="473" name="Google Shape;473;p47"/>
          <p:cNvPicPr preferRelativeResize="0"/>
          <p:nvPr/>
        </p:nvPicPr>
        <p:blipFill rotWithShape="1">
          <a:blip r:embed="rId4">
            <a:alphaModFix/>
          </a:blip>
          <a:srcRect b="0" l="0" r="0" t="0"/>
          <a:stretch/>
        </p:blipFill>
        <p:spPr>
          <a:xfrm>
            <a:off x="110875" y="1292215"/>
            <a:ext cx="8974625" cy="385128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8"/>
          <p:cNvSpPr/>
          <p:nvPr/>
        </p:nvSpPr>
        <p:spPr>
          <a:xfrm>
            <a:off x="7678952" y="168430"/>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479" name="Google Shape;479;p4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0" name="Google Shape;480;p48"/>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481" name="Google Shape;481;p48"/>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482" name="Google Shape;482;p48"/>
          <p:cNvSpPr txBox="1"/>
          <p:nvPr/>
        </p:nvSpPr>
        <p:spPr>
          <a:xfrm>
            <a:off x="319800" y="309413"/>
            <a:ext cx="74679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3. Check for Blocked Arteries</a:t>
            </a:r>
            <a:endParaRPr b="0" i="0" sz="1800" u="none" cap="none" strike="noStrike">
              <a:solidFill>
                <a:schemeClr val="dk1"/>
              </a:solidFill>
              <a:latin typeface="Montserrat"/>
              <a:ea typeface="Montserrat"/>
              <a:cs typeface="Montserrat"/>
              <a:sym typeface="Montserrat"/>
            </a:endParaRPr>
          </a:p>
        </p:txBody>
      </p:sp>
      <p:pic>
        <p:nvPicPr>
          <p:cNvPr id="483" name="Google Shape;483;p48"/>
          <p:cNvPicPr preferRelativeResize="0"/>
          <p:nvPr/>
        </p:nvPicPr>
        <p:blipFill rotWithShape="1">
          <a:blip r:embed="rId4">
            <a:alphaModFix/>
          </a:blip>
          <a:srcRect b="0" l="0" r="0" t="0"/>
          <a:stretch/>
        </p:blipFill>
        <p:spPr>
          <a:xfrm>
            <a:off x="0" y="1097788"/>
            <a:ext cx="9143999" cy="40909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9"/>
          <p:cNvSpPr/>
          <p:nvPr/>
        </p:nvSpPr>
        <p:spPr>
          <a:xfrm>
            <a:off x="8224277" y="523805"/>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489" name="Google Shape;489;p4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90" name="Google Shape;490;p49"/>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491" name="Google Shape;491;p49"/>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492" name="Google Shape;492;p49"/>
          <p:cNvSpPr txBox="1"/>
          <p:nvPr/>
        </p:nvSpPr>
        <p:spPr>
          <a:xfrm>
            <a:off x="319800" y="309413"/>
            <a:ext cx="74679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Let’s Summarize the result...</a:t>
            </a:r>
            <a:endParaRPr b="0" i="0" sz="1800" u="none" cap="none" strike="noStrike">
              <a:solidFill>
                <a:schemeClr val="dk1"/>
              </a:solidFill>
              <a:latin typeface="Montserrat"/>
              <a:ea typeface="Montserrat"/>
              <a:cs typeface="Montserrat"/>
              <a:sym typeface="Montserrat"/>
            </a:endParaRPr>
          </a:p>
        </p:txBody>
      </p:sp>
      <p:pic>
        <p:nvPicPr>
          <p:cNvPr id="493" name="Google Shape;493;p49"/>
          <p:cNvPicPr preferRelativeResize="0"/>
          <p:nvPr/>
        </p:nvPicPr>
        <p:blipFill rotWithShape="1">
          <a:blip r:embed="rId4">
            <a:alphaModFix/>
          </a:blip>
          <a:srcRect b="0" l="0" r="0" t="0"/>
          <a:stretch/>
        </p:blipFill>
        <p:spPr>
          <a:xfrm>
            <a:off x="762413" y="899663"/>
            <a:ext cx="3415088" cy="4243838"/>
          </a:xfrm>
          <a:prstGeom prst="rect">
            <a:avLst/>
          </a:prstGeom>
          <a:noFill/>
          <a:ln>
            <a:noFill/>
          </a:ln>
        </p:spPr>
      </p:pic>
      <p:sp>
        <p:nvSpPr>
          <p:cNvPr id="494" name="Google Shape;494;p49"/>
          <p:cNvSpPr txBox="1"/>
          <p:nvPr/>
        </p:nvSpPr>
        <p:spPr>
          <a:xfrm>
            <a:off x="5320725" y="1264013"/>
            <a:ext cx="3002100" cy="3674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Montserrat"/>
                <a:ea typeface="Montserrat"/>
                <a:cs typeface="Montserrat"/>
                <a:sym typeface="Montserrat"/>
              </a:rPr>
              <a:t>Every variable doesn’t give a perfect prediction to a heart disease</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Montserrat"/>
                <a:ea typeface="Montserrat"/>
                <a:cs typeface="Montserrat"/>
                <a:sym typeface="Montserrat"/>
              </a:rPr>
              <a:t>Because none of the leaf are 100% YES heart disease or 100% NO heart disease, the variable called </a:t>
            </a:r>
            <a:r>
              <a:rPr b="1" i="0" lang="id" sz="1800" u="none" cap="none" strike="noStrike">
                <a:solidFill>
                  <a:srgbClr val="FF0000"/>
                </a:solidFill>
                <a:latin typeface="Montserrat"/>
                <a:ea typeface="Montserrat"/>
                <a:cs typeface="Montserrat"/>
                <a:sym typeface="Montserrat"/>
              </a:rPr>
              <a:t>impure.</a:t>
            </a:r>
            <a:endParaRPr b="1" i="0" sz="1800" u="none" cap="none" strike="noStrike">
              <a:solidFill>
                <a:srgbClr val="FF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FF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Montserrat"/>
                <a:ea typeface="Montserrat"/>
                <a:cs typeface="Montserrat"/>
                <a:sym typeface="Montserrat"/>
              </a:rPr>
              <a:t>To determine which variable is better, we need to calculate the </a:t>
            </a:r>
            <a:r>
              <a:rPr b="1" i="0" lang="id" sz="1800" u="none" cap="none" strike="noStrike">
                <a:solidFill>
                  <a:srgbClr val="FF0000"/>
                </a:solidFill>
                <a:latin typeface="Montserrat"/>
                <a:ea typeface="Montserrat"/>
                <a:cs typeface="Montserrat"/>
                <a:sym typeface="Montserrat"/>
              </a:rPr>
              <a:t>impurity</a:t>
            </a:r>
            <a:r>
              <a:rPr b="0" i="0" lang="id" sz="1400" u="none" cap="none" strike="noStrike">
                <a:solidFill>
                  <a:srgbClr val="000000"/>
                </a:solidFill>
                <a:latin typeface="Montserrat"/>
                <a:ea typeface="Montserrat"/>
                <a:cs typeface="Montserrat"/>
                <a:sym typeface="Montserrat"/>
              </a:rPr>
              <a:t> by </a:t>
            </a:r>
            <a:r>
              <a:rPr b="1" i="0" lang="id" sz="1800" u="none" cap="none" strike="noStrike">
                <a:solidFill>
                  <a:srgbClr val="FF0000"/>
                </a:solidFill>
                <a:latin typeface="Montserrat"/>
                <a:ea typeface="Montserrat"/>
                <a:cs typeface="Montserrat"/>
                <a:sym typeface="Montserrat"/>
              </a:rPr>
              <a:t>Gini</a:t>
            </a:r>
            <a:r>
              <a:rPr b="0" i="0" lang="id" sz="1400" u="none" cap="none" strike="noStrike">
                <a:solidFill>
                  <a:srgbClr val="000000"/>
                </a:solidFill>
                <a:latin typeface="Montserrat"/>
                <a:ea typeface="Montserrat"/>
                <a:cs typeface="Montserrat"/>
                <a:sym typeface="Montserrat"/>
              </a:rPr>
              <a:t> algorithm.</a:t>
            </a:r>
            <a:endParaRPr b="0" i="0" sz="1400" u="none" cap="none" strike="noStrike">
              <a:solidFill>
                <a:srgbClr val="0000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0"/>
          <p:cNvSpPr/>
          <p:nvPr/>
        </p:nvSpPr>
        <p:spPr>
          <a:xfrm>
            <a:off x="8224277" y="523805"/>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500" name="Google Shape;500;p50"/>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01" name="Google Shape;501;p50"/>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502" name="Google Shape;502;p50"/>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503" name="Google Shape;503;p50"/>
          <p:cNvSpPr txBox="1"/>
          <p:nvPr/>
        </p:nvSpPr>
        <p:spPr>
          <a:xfrm>
            <a:off x="319800" y="309413"/>
            <a:ext cx="74679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Gini Impurity</a:t>
            </a:r>
            <a:endParaRPr b="0" i="0" sz="1800" u="none" cap="none" strike="noStrike">
              <a:solidFill>
                <a:schemeClr val="dk1"/>
              </a:solidFill>
              <a:latin typeface="Montserrat"/>
              <a:ea typeface="Montserrat"/>
              <a:cs typeface="Montserrat"/>
              <a:sym typeface="Montserrat"/>
            </a:endParaRPr>
          </a:p>
        </p:txBody>
      </p:sp>
      <p:pic>
        <p:nvPicPr>
          <p:cNvPr id="504" name="Google Shape;504;p50"/>
          <p:cNvPicPr preferRelativeResize="0"/>
          <p:nvPr/>
        </p:nvPicPr>
        <p:blipFill rotWithShape="1">
          <a:blip r:embed="rId4">
            <a:alphaModFix/>
          </a:blip>
          <a:srcRect b="0" l="0" r="0" t="0"/>
          <a:stretch/>
        </p:blipFill>
        <p:spPr>
          <a:xfrm>
            <a:off x="681075" y="1094581"/>
            <a:ext cx="7467900" cy="3680569"/>
          </a:xfrm>
          <a:prstGeom prst="rect">
            <a:avLst/>
          </a:prstGeom>
          <a:noFill/>
          <a:ln>
            <a:noFill/>
          </a:ln>
        </p:spPr>
      </p:pic>
      <p:cxnSp>
        <p:nvCxnSpPr>
          <p:cNvPr id="505" name="Google Shape;505;p50"/>
          <p:cNvCxnSpPr/>
          <p:nvPr/>
        </p:nvCxnSpPr>
        <p:spPr>
          <a:xfrm flipH="1">
            <a:off x="1898531" y="2135250"/>
            <a:ext cx="2739900" cy="839700"/>
          </a:xfrm>
          <a:prstGeom prst="straightConnector1">
            <a:avLst/>
          </a:prstGeom>
          <a:noFill/>
          <a:ln cap="flat" cmpd="sng" w="28575">
            <a:solidFill>
              <a:schemeClr val="dk2"/>
            </a:solidFill>
            <a:prstDash val="dash"/>
            <a:round/>
            <a:headEnd len="sm" w="sm" type="none"/>
            <a:tailEnd len="med" w="med" type="triangle"/>
          </a:ln>
        </p:spPr>
      </p:cxnSp>
      <p:sp>
        <p:nvSpPr>
          <p:cNvPr id="506" name="Google Shape;506;p50"/>
          <p:cNvSpPr txBox="1"/>
          <p:nvPr/>
        </p:nvSpPr>
        <p:spPr>
          <a:xfrm>
            <a:off x="4576613" y="2299725"/>
            <a:ext cx="2057400" cy="315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Montserrat"/>
                <a:ea typeface="Montserrat"/>
                <a:cs typeface="Montserrat"/>
                <a:sym typeface="Montserrat"/>
              </a:rPr>
              <a:t>Gini Impurity: 0.395</a:t>
            </a:r>
            <a:endParaRPr b="0" i="0" sz="1400" u="none" cap="none" strike="noStrike">
              <a:solidFill>
                <a:srgbClr val="000000"/>
              </a:solidFill>
              <a:latin typeface="Montserrat"/>
              <a:ea typeface="Montserrat"/>
              <a:cs typeface="Montserrat"/>
              <a:sym typeface="Montserrat"/>
            </a:endParaRPr>
          </a:p>
        </p:txBody>
      </p:sp>
      <p:sp>
        <p:nvSpPr>
          <p:cNvPr id="507" name="Google Shape;507;p50"/>
          <p:cNvSpPr txBox="1"/>
          <p:nvPr/>
        </p:nvSpPr>
        <p:spPr>
          <a:xfrm>
            <a:off x="6634013" y="2299725"/>
            <a:ext cx="2057400" cy="315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Montserrat"/>
                <a:ea typeface="Montserrat"/>
                <a:cs typeface="Montserrat"/>
                <a:sym typeface="Montserrat"/>
              </a:rPr>
              <a:t>Gini Impurity: 0.336</a:t>
            </a:r>
            <a:endParaRPr b="0" i="0" sz="1400" u="none" cap="none" strike="noStrike">
              <a:solidFill>
                <a:srgbClr val="0000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1"/>
          <p:cNvSpPr/>
          <p:nvPr/>
        </p:nvSpPr>
        <p:spPr>
          <a:xfrm>
            <a:off x="8224277" y="523805"/>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513" name="Google Shape;513;p5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14" name="Google Shape;514;p51"/>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515" name="Google Shape;515;p51"/>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516" name="Google Shape;516;p51"/>
          <p:cNvSpPr txBox="1"/>
          <p:nvPr/>
        </p:nvSpPr>
        <p:spPr>
          <a:xfrm>
            <a:off x="319800" y="309413"/>
            <a:ext cx="74679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Gini Impurity</a:t>
            </a:r>
            <a:endParaRPr b="0" i="0" sz="1800" u="none" cap="none" strike="noStrike">
              <a:solidFill>
                <a:schemeClr val="dk1"/>
              </a:solidFill>
              <a:latin typeface="Montserrat"/>
              <a:ea typeface="Montserrat"/>
              <a:cs typeface="Montserrat"/>
              <a:sym typeface="Montserrat"/>
            </a:endParaRPr>
          </a:p>
        </p:txBody>
      </p:sp>
      <p:pic>
        <p:nvPicPr>
          <p:cNvPr id="517" name="Google Shape;517;p51"/>
          <p:cNvPicPr preferRelativeResize="0"/>
          <p:nvPr/>
        </p:nvPicPr>
        <p:blipFill rotWithShape="1">
          <a:blip r:embed="rId4">
            <a:alphaModFix/>
          </a:blip>
          <a:srcRect b="0" l="0" r="0" t="0"/>
          <a:stretch/>
        </p:blipFill>
        <p:spPr>
          <a:xfrm>
            <a:off x="2576131" y="890119"/>
            <a:ext cx="5292602" cy="41305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2"/>
          <p:cNvSpPr/>
          <p:nvPr/>
        </p:nvSpPr>
        <p:spPr>
          <a:xfrm>
            <a:off x="7787702" y="168430"/>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523" name="Google Shape;523;p52"/>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24" name="Google Shape;524;p52"/>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525" name="Google Shape;525;p52"/>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526" name="Google Shape;526;p52"/>
          <p:cNvSpPr txBox="1"/>
          <p:nvPr/>
        </p:nvSpPr>
        <p:spPr>
          <a:xfrm>
            <a:off x="319800" y="309413"/>
            <a:ext cx="74679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Gini Impurity</a:t>
            </a:r>
            <a:endParaRPr b="0" i="0" sz="1800" u="none" cap="none" strike="noStrike">
              <a:solidFill>
                <a:schemeClr val="dk1"/>
              </a:solidFill>
              <a:latin typeface="Montserrat"/>
              <a:ea typeface="Montserrat"/>
              <a:cs typeface="Montserrat"/>
              <a:sym typeface="Montserrat"/>
            </a:endParaRPr>
          </a:p>
        </p:txBody>
      </p:sp>
      <p:pic>
        <p:nvPicPr>
          <p:cNvPr id="527" name="Google Shape;527;p52"/>
          <p:cNvPicPr preferRelativeResize="0"/>
          <p:nvPr/>
        </p:nvPicPr>
        <p:blipFill rotWithShape="1">
          <a:blip r:embed="rId4">
            <a:alphaModFix/>
          </a:blip>
          <a:srcRect b="0" l="0" r="0" t="0"/>
          <a:stretch/>
        </p:blipFill>
        <p:spPr>
          <a:xfrm>
            <a:off x="651200" y="1029200"/>
            <a:ext cx="7841600" cy="3947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p:nvPr/>
        </p:nvSpPr>
        <p:spPr>
          <a:xfrm>
            <a:off x="275465" y="249740"/>
            <a:ext cx="772800" cy="772800"/>
          </a:xfrm>
          <a:prstGeom prst="ellipse">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Image result for city" id="99" name="Google Shape;99;p17"/>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00" name="Google Shape;100;p17"/>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101" name="Google Shape;101;p17"/>
          <p:cNvSpPr/>
          <p:nvPr/>
        </p:nvSpPr>
        <p:spPr>
          <a:xfrm rot="-1732908">
            <a:off x="-497300" y="-187285"/>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02" name="Google Shape;102;p17"/>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103" name="Google Shape;103;p17"/>
          <p:cNvSpPr txBox="1"/>
          <p:nvPr/>
        </p:nvSpPr>
        <p:spPr>
          <a:xfrm>
            <a:off x="275465" y="1611220"/>
            <a:ext cx="8343600" cy="24243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rPr lang="id" sz="1800">
                <a:solidFill>
                  <a:schemeClr val="dk1"/>
                </a:solidFill>
                <a:latin typeface="Montserrat"/>
                <a:ea typeface="Montserrat"/>
                <a:cs typeface="Montserrat"/>
                <a:sym typeface="Montserrat"/>
              </a:rPr>
              <a:t>Support vector machine (SVM) adalah metode pembelajaran supervised yang diperkenalkan pertama kali oleh Vapnik pada tahun 1995 dan sangat berhasil dalam melakukan prediksi, baik dalam kasus regresi maupun klasifikasi. Tujuan SVM yakni untuk menemukan </a:t>
            </a:r>
            <a:r>
              <a:rPr i="1" lang="id" sz="1800">
                <a:solidFill>
                  <a:schemeClr val="dk1"/>
                </a:solidFill>
                <a:latin typeface="Montserrat"/>
                <a:ea typeface="Montserrat"/>
                <a:cs typeface="Montserrat"/>
                <a:sym typeface="Montserrat"/>
              </a:rPr>
              <a:t>hyperplane </a:t>
            </a:r>
            <a:r>
              <a:rPr lang="id" sz="1800">
                <a:solidFill>
                  <a:schemeClr val="dk1"/>
                </a:solidFill>
                <a:latin typeface="Montserrat"/>
                <a:ea typeface="Montserrat"/>
                <a:cs typeface="Montserrat"/>
                <a:sym typeface="Montserrat"/>
              </a:rPr>
              <a:t>optimal</a:t>
            </a:r>
            <a:r>
              <a:rPr i="1" lang="id" sz="1800">
                <a:solidFill>
                  <a:schemeClr val="dk1"/>
                </a:solidFill>
                <a:latin typeface="Montserrat"/>
                <a:ea typeface="Montserrat"/>
                <a:cs typeface="Montserrat"/>
                <a:sym typeface="Montserrat"/>
              </a:rPr>
              <a:t> </a:t>
            </a:r>
            <a:r>
              <a:rPr lang="id" sz="1800">
                <a:solidFill>
                  <a:schemeClr val="dk1"/>
                </a:solidFill>
                <a:latin typeface="Montserrat"/>
                <a:ea typeface="Montserrat"/>
                <a:cs typeface="Montserrat"/>
                <a:sym typeface="Montserrat"/>
              </a:rPr>
              <a:t>pada ruang dimensi N (N yakni banyaknya variabel input) yang  mampu mengklasifikasikan kelas dengan baik. </a:t>
            </a:r>
            <a:endParaRPr sz="1800">
              <a:solidFill>
                <a:schemeClr val="dk1"/>
              </a:solidFill>
              <a:latin typeface="Montserrat"/>
              <a:ea typeface="Montserrat"/>
              <a:cs typeface="Montserrat"/>
              <a:sym typeface="Montserrat"/>
            </a:endParaRPr>
          </a:p>
        </p:txBody>
      </p:sp>
      <p:sp>
        <p:nvSpPr>
          <p:cNvPr id="104" name="Google Shape;104;p17"/>
          <p:cNvSpPr txBox="1"/>
          <p:nvPr/>
        </p:nvSpPr>
        <p:spPr>
          <a:xfrm>
            <a:off x="275465" y="1172638"/>
            <a:ext cx="817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Apa itu SVM?</a:t>
            </a:r>
            <a:endParaRPr sz="2100">
              <a:solidFill>
                <a:srgbClr val="262626"/>
              </a:solidFill>
              <a:latin typeface="Montserrat"/>
              <a:ea typeface="Montserrat"/>
              <a:cs typeface="Montserrat"/>
              <a:sym typeface="Montserrat"/>
            </a:endParaRPr>
          </a:p>
        </p:txBody>
      </p:sp>
      <p:sp>
        <p:nvSpPr>
          <p:cNvPr id="105" name="Google Shape;105;p17"/>
          <p:cNvSpPr txBox="1"/>
          <p:nvPr/>
        </p:nvSpPr>
        <p:spPr>
          <a:xfrm>
            <a:off x="159235" y="236608"/>
            <a:ext cx="81789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3300">
                <a:solidFill>
                  <a:srgbClr val="262626"/>
                </a:solidFill>
                <a:latin typeface="Montserrat"/>
                <a:ea typeface="Montserrat"/>
                <a:cs typeface="Montserrat"/>
                <a:sym typeface="Montserrat"/>
              </a:rPr>
              <a:t>Support Vector Machine (SVM)</a:t>
            </a:r>
            <a:endParaRPr sz="3300">
              <a:solidFill>
                <a:srgbClr val="262626"/>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3"/>
          <p:cNvSpPr/>
          <p:nvPr/>
        </p:nvSpPr>
        <p:spPr>
          <a:xfrm>
            <a:off x="8224277" y="523805"/>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533" name="Google Shape;533;p53"/>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34" name="Google Shape;534;p53"/>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535" name="Google Shape;535;p53"/>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536" name="Google Shape;536;p53"/>
          <p:cNvSpPr txBox="1"/>
          <p:nvPr/>
        </p:nvSpPr>
        <p:spPr>
          <a:xfrm>
            <a:off x="319800" y="309413"/>
            <a:ext cx="74679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Gini Impurity</a:t>
            </a:r>
            <a:endParaRPr b="0" i="0" sz="1800" u="none" cap="none" strike="noStrike">
              <a:solidFill>
                <a:schemeClr val="dk1"/>
              </a:solidFill>
              <a:latin typeface="Montserrat"/>
              <a:ea typeface="Montserrat"/>
              <a:cs typeface="Montserrat"/>
              <a:sym typeface="Montserrat"/>
            </a:endParaRPr>
          </a:p>
        </p:txBody>
      </p:sp>
      <p:pic>
        <p:nvPicPr>
          <p:cNvPr id="537" name="Google Shape;537;p53"/>
          <p:cNvPicPr preferRelativeResize="0"/>
          <p:nvPr/>
        </p:nvPicPr>
        <p:blipFill rotWithShape="1">
          <a:blip r:embed="rId4">
            <a:alphaModFix/>
          </a:blip>
          <a:srcRect b="0" l="0" r="0" t="0"/>
          <a:stretch/>
        </p:blipFill>
        <p:spPr>
          <a:xfrm>
            <a:off x="1095143" y="959663"/>
            <a:ext cx="6830112" cy="4095900"/>
          </a:xfrm>
          <a:prstGeom prst="rect">
            <a:avLst/>
          </a:prstGeom>
          <a:noFill/>
          <a:ln>
            <a:noFill/>
          </a:ln>
        </p:spPr>
      </p:pic>
      <p:sp>
        <p:nvSpPr>
          <p:cNvPr id="538" name="Google Shape;538;p53"/>
          <p:cNvSpPr/>
          <p:nvPr/>
        </p:nvSpPr>
        <p:spPr>
          <a:xfrm>
            <a:off x="2182144" y="3189281"/>
            <a:ext cx="629700" cy="315600"/>
          </a:xfrm>
          <a:prstGeom prst="ellipse">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9" name="Google Shape;539;p53"/>
          <p:cNvSpPr txBox="1"/>
          <p:nvPr/>
        </p:nvSpPr>
        <p:spPr>
          <a:xfrm>
            <a:off x="2811919" y="3504731"/>
            <a:ext cx="1962900" cy="703500"/>
          </a:xfrm>
          <a:prstGeom prst="rect">
            <a:avLst/>
          </a:prstGeom>
          <a:solidFill>
            <a:srgbClr val="CCCCCC"/>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Montserrat"/>
                <a:ea typeface="Montserrat"/>
                <a:cs typeface="Montserrat"/>
                <a:sym typeface="Montserrat"/>
              </a:rPr>
              <a:t>The lowest Gini Impurity will be used as root of the tree</a:t>
            </a:r>
            <a:endParaRPr b="0" i="0" sz="1400" u="none" cap="none" strike="noStrike">
              <a:solidFill>
                <a:srgbClr val="0000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4"/>
          <p:cNvSpPr/>
          <p:nvPr/>
        </p:nvSpPr>
        <p:spPr>
          <a:xfrm>
            <a:off x="8224277" y="523805"/>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545" name="Google Shape;545;p54"/>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46" name="Google Shape;546;p54"/>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547" name="Google Shape;547;p54"/>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548" name="Google Shape;548;p54"/>
          <p:cNvSpPr txBox="1"/>
          <p:nvPr/>
        </p:nvSpPr>
        <p:spPr>
          <a:xfrm>
            <a:off x="319800" y="309413"/>
            <a:ext cx="74679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Set Good Blood Circulation as Root</a:t>
            </a:r>
            <a:endParaRPr b="0" i="0" sz="1800" u="none" cap="none" strike="noStrike">
              <a:solidFill>
                <a:schemeClr val="dk1"/>
              </a:solidFill>
              <a:latin typeface="Montserrat"/>
              <a:ea typeface="Montserrat"/>
              <a:cs typeface="Montserrat"/>
              <a:sym typeface="Montserrat"/>
            </a:endParaRPr>
          </a:p>
        </p:txBody>
      </p:sp>
      <p:grpSp>
        <p:nvGrpSpPr>
          <p:cNvPr id="549" name="Google Shape;549;p54"/>
          <p:cNvGrpSpPr/>
          <p:nvPr/>
        </p:nvGrpSpPr>
        <p:grpSpPr>
          <a:xfrm>
            <a:off x="718594" y="1252278"/>
            <a:ext cx="7287394" cy="2730431"/>
            <a:chOff x="958125" y="1669704"/>
            <a:chExt cx="9716526" cy="3640575"/>
          </a:xfrm>
        </p:grpSpPr>
        <p:pic>
          <p:nvPicPr>
            <p:cNvPr id="550" name="Google Shape;550;p54"/>
            <p:cNvPicPr preferRelativeResize="0"/>
            <p:nvPr/>
          </p:nvPicPr>
          <p:blipFill rotWithShape="1">
            <a:blip r:embed="rId4">
              <a:alphaModFix/>
            </a:blip>
            <a:srcRect b="0" l="0" r="0" t="0"/>
            <a:stretch/>
          </p:blipFill>
          <p:spPr>
            <a:xfrm>
              <a:off x="958125" y="1669704"/>
              <a:ext cx="9716526" cy="3640575"/>
            </a:xfrm>
            <a:prstGeom prst="rect">
              <a:avLst/>
            </a:prstGeom>
            <a:noFill/>
            <a:ln>
              <a:noFill/>
            </a:ln>
          </p:spPr>
        </p:pic>
        <p:sp>
          <p:nvSpPr>
            <p:cNvPr id="551" name="Google Shape;551;p54"/>
            <p:cNvSpPr/>
            <p:nvPr/>
          </p:nvSpPr>
          <p:spPr>
            <a:xfrm>
              <a:off x="8465900" y="2301150"/>
              <a:ext cx="2208600" cy="629700"/>
            </a:xfrm>
            <a:prstGeom prst="rect">
              <a:avLst/>
            </a:prstGeom>
            <a:solidFill>
              <a:srgbClr val="FFFFF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552" name="Google Shape;552;p54"/>
          <p:cNvSpPr txBox="1"/>
          <p:nvPr/>
        </p:nvSpPr>
        <p:spPr>
          <a:xfrm>
            <a:off x="571725" y="3982700"/>
            <a:ext cx="3642300" cy="959700"/>
          </a:xfrm>
          <a:prstGeom prst="rect">
            <a:avLst/>
          </a:prstGeom>
          <a:solidFill>
            <a:srgbClr val="CCCCCC"/>
          </a:solid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latin typeface="Montserrat"/>
                <a:ea typeface="Montserrat"/>
                <a:cs typeface="Montserrat"/>
                <a:sym typeface="Montserrat"/>
              </a:rPr>
              <a:t>Now we need to figure how well chest pain and blocked arteries separate these 164 patients (37 have heart disease / 127 without heart disease)</a:t>
            </a:r>
            <a:endParaRPr b="0" i="0" sz="1400" u="none" cap="none" strike="noStrike">
              <a:solidFill>
                <a:srgbClr val="000000"/>
              </a:solidFill>
              <a:latin typeface="Montserrat"/>
              <a:ea typeface="Montserrat"/>
              <a:cs typeface="Montserrat"/>
              <a:sym typeface="Montserrat"/>
            </a:endParaRPr>
          </a:p>
        </p:txBody>
      </p:sp>
      <p:sp>
        <p:nvSpPr>
          <p:cNvPr id="553" name="Google Shape;553;p54"/>
          <p:cNvSpPr/>
          <p:nvPr/>
        </p:nvSpPr>
        <p:spPr>
          <a:xfrm>
            <a:off x="4134563" y="3069488"/>
            <a:ext cx="1133700" cy="650400"/>
          </a:xfrm>
          <a:prstGeom prst="ellipse">
            <a:avLst/>
          </a:prstGeom>
          <a:noFill/>
          <a:ln cap="flat" cmpd="sng" w="28575">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554" name="Google Shape;554;p54"/>
          <p:cNvCxnSpPr/>
          <p:nvPr/>
        </p:nvCxnSpPr>
        <p:spPr>
          <a:xfrm flipH="1">
            <a:off x="3672563" y="3508913"/>
            <a:ext cx="462000" cy="472800"/>
          </a:xfrm>
          <a:prstGeom prst="straightConnector1">
            <a:avLst/>
          </a:prstGeom>
          <a:noFill/>
          <a:ln cap="flat" cmpd="sng" w="19050">
            <a:solidFill>
              <a:srgbClr val="FF0000"/>
            </a:solidFill>
            <a:prstDash val="dash"/>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5"/>
          <p:cNvSpPr/>
          <p:nvPr/>
        </p:nvSpPr>
        <p:spPr>
          <a:xfrm>
            <a:off x="8224277" y="523805"/>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560" name="Google Shape;560;p5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61" name="Google Shape;561;p55"/>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562" name="Google Shape;562;p55"/>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563" name="Google Shape;563;p55"/>
          <p:cNvSpPr txBox="1"/>
          <p:nvPr/>
        </p:nvSpPr>
        <p:spPr>
          <a:xfrm>
            <a:off x="319800" y="252263"/>
            <a:ext cx="74679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Calculate Gini Impurity for another variable</a:t>
            </a:r>
            <a:endParaRPr b="0" i="0" sz="1800" u="none" cap="none" strike="noStrike">
              <a:solidFill>
                <a:schemeClr val="dk1"/>
              </a:solidFill>
              <a:latin typeface="Montserrat"/>
              <a:ea typeface="Montserrat"/>
              <a:cs typeface="Montserrat"/>
              <a:sym typeface="Montserrat"/>
            </a:endParaRPr>
          </a:p>
        </p:txBody>
      </p:sp>
      <p:pic>
        <p:nvPicPr>
          <p:cNvPr id="564" name="Google Shape;564;p55"/>
          <p:cNvPicPr preferRelativeResize="0"/>
          <p:nvPr/>
        </p:nvPicPr>
        <p:blipFill rotWithShape="1">
          <a:blip r:embed="rId4">
            <a:alphaModFix/>
          </a:blip>
          <a:srcRect b="0" l="0" r="0" t="0"/>
          <a:stretch/>
        </p:blipFill>
        <p:spPr>
          <a:xfrm>
            <a:off x="656588" y="1181775"/>
            <a:ext cx="7716523" cy="39714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6"/>
          <p:cNvSpPr/>
          <p:nvPr/>
        </p:nvSpPr>
        <p:spPr>
          <a:xfrm>
            <a:off x="8224277" y="523805"/>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570" name="Google Shape;570;p5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71" name="Google Shape;571;p56"/>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572" name="Google Shape;572;p56"/>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573" name="Google Shape;573;p56"/>
          <p:cNvSpPr txBox="1"/>
          <p:nvPr/>
        </p:nvSpPr>
        <p:spPr>
          <a:xfrm>
            <a:off x="319800" y="309413"/>
            <a:ext cx="74679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Then, we have a tree like this now</a:t>
            </a:r>
            <a:endParaRPr b="0" i="0" sz="1800" u="none" cap="none" strike="noStrike">
              <a:solidFill>
                <a:schemeClr val="dk1"/>
              </a:solidFill>
              <a:latin typeface="Montserrat"/>
              <a:ea typeface="Montserrat"/>
              <a:cs typeface="Montserrat"/>
              <a:sym typeface="Montserrat"/>
            </a:endParaRPr>
          </a:p>
        </p:txBody>
      </p:sp>
      <p:pic>
        <p:nvPicPr>
          <p:cNvPr id="574" name="Google Shape;574;p56"/>
          <p:cNvPicPr preferRelativeResize="0"/>
          <p:nvPr/>
        </p:nvPicPr>
        <p:blipFill rotWithShape="1">
          <a:blip r:embed="rId4">
            <a:alphaModFix/>
          </a:blip>
          <a:srcRect b="0" l="0" r="0" t="0"/>
          <a:stretch/>
        </p:blipFill>
        <p:spPr>
          <a:xfrm>
            <a:off x="3466538" y="1424447"/>
            <a:ext cx="4814888" cy="2021681"/>
          </a:xfrm>
          <a:prstGeom prst="rect">
            <a:avLst/>
          </a:prstGeom>
          <a:noFill/>
          <a:ln>
            <a:noFill/>
          </a:ln>
        </p:spPr>
      </p:pic>
      <p:sp>
        <p:nvSpPr>
          <p:cNvPr id="575" name="Google Shape;575;p56"/>
          <p:cNvSpPr txBox="1"/>
          <p:nvPr/>
        </p:nvSpPr>
        <p:spPr>
          <a:xfrm>
            <a:off x="2879606" y="3725475"/>
            <a:ext cx="3831300" cy="1023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1" i="0" lang="id" sz="1400" u="none" cap="none" strike="noStrike">
                <a:solidFill>
                  <a:srgbClr val="000000"/>
                </a:solidFill>
                <a:latin typeface="Montserrat"/>
                <a:ea typeface="Montserrat"/>
                <a:cs typeface="Montserrat"/>
                <a:sym typeface="Montserrat"/>
              </a:rPr>
              <a:t>For the rest, do the same thing for all variables until we get the leaf for all node.</a:t>
            </a:r>
            <a:endParaRPr b="1" i="0" sz="1400" u="none" cap="none" strike="noStrike">
              <a:solidFill>
                <a:srgbClr val="000000"/>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7"/>
          <p:cNvSpPr/>
          <p:nvPr/>
        </p:nvSpPr>
        <p:spPr>
          <a:xfrm>
            <a:off x="8224277" y="523805"/>
            <a:ext cx="791400" cy="791400"/>
          </a:xfrm>
          <a:prstGeom prst="ellipse">
            <a:avLst/>
          </a:prstGeom>
          <a:solidFill>
            <a:schemeClr val="accent4">
              <a:alpha val="8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Calibri"/>
              <a:ea typeface="Calibri"/>
              <a:cs typeface="Calibri"/>
              <a:sym typeface="Calibri"/>
            </a:endParaRPr>
          </a:p>
        </p:txBody>
      </p:sp>
      <p:sp>
        <p:nvSpPr>
          <p:cNvPr id="581" name="Google Shape;581;p5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82" name="Google Shape;582;p57"/>
          <p:cNvSpPr txBox="1"/>
          <p:nvPr/>
        </p:nvSpPr>
        <p:spPr>
          <a:xfrm>
            <a:off x="1524207" y="2121461"/>
            <a:ext cx="1384200" cy="5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pic>
        <p:nvPicPr>
          <p:cNvPr id="583" name="Google Shape;583;p57"/>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584" name="Google Shape;584;p57"/>
          <p:cNvSpPr txBox="1"/>
          <p:nvPr/>
        </p:nvSpPr>
        <p:spPr>
          <a:xfrm>
            <a:off x="319800" y="309413"/>
            <a:ext cx="7467900" cy="650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2300"/>
              <a:buFont typeface="Arial"/>
              <a:buNone/>
            </a:pPr>
            <a:r>
              <a:rPr b="1" i="0" lang="id" sz="2700" u="none" cap="none" strike="noStrike">
                <a:solidFill>
                  <a:schemeClr val="dk1"/>
                </a:solidFill>
                <a:latin typeface="Montserrat"/>
                <a:ea typeface="Montserrat"/>
                <a:cs typeface="Montserrat"/>
                <a:sym typeface="Montserrat"/>
              </a:rPr>
              <a:t>Until we have a complete the tree and do the classification</a:t>
            </a:r>
            <a:endParaRPr b="0" i="0" sz="1800" u="none" cap="none" strike="noStrike">
              <a:solidFill>
                <a:schemeClr val="dk1"/>
              </a:solidFill>
              <a:latin typeface="Montserrat"/>
              <a:ea typeface="Montserrat"/>
              <a:cs typeface="Montserrat"/>
              <a:sym typeface="Montserrat"/>
            </a:endParaRPr>
          </a:p>
        </p:txBody>
      </p:sp>
      <p:pic>
        <p:nvPicPr>
          <p:cNvPr id="585" name="Google Shape;585;p57"/>
          <p:cNvPicPr preferRelativeResize="0"/>
          <p:nvPr/>
        </p:nvPicPr>
        <p:blipFill rotWithShape="1">
          <a:blip r:embed="rId4">
            <a:alphaModFix/>
          </a:blip>
          <a:srcRect b="0" l="0" r="0" t="0"/>
          <a:stretch/>
        </p:blipFill>
        <p:spPr>
          <a:xfrm>
            <a:off x="1418813" y="1585181"/>
            <a:ext cx="5886450" cy="27289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descr="Image result for city" id="590" name="Google Shape;590;p58"/>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591" name="Google Shape;591;p58"/>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2" name="Google Shape;592;p58"/>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593" name="Google Shape;593;p5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94" name="Google Shape;594;p58"/>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Gini</a:t>
            </a:r>
            <a:endParaRPr b="1" sz="3300">
              <a:solidFill>
                <a:srgbClr val="262626"/>
              </a:solidFill>
              <a:latin typeface="Montserrat"/>
              <a:ea typeface="Montserrat"/>
              <a:cs typeface="Montserrat"/>
              <a:sym typeface="Montserrat"/>
            </a:endParaRPr>
          </a:p>
        </p:txBody>
      </p:sp>
      <p:pic>
        <p:nvPicPr>
          <p:cNvPr id="595" name="Google Shape;595;p58"/>
          <p:cNvPicPr preferRelativeResize="0"/>
          <p:nvPr/>
        </p:nvPicPr>
        <p:blipFill rotWithShape="1">
          <a:blip r:embed="rId4">
            <a:alphaModFix/>
          </a:blip>
          <a:srcRect b="0" l="0" r="0" t="0"/>
          <a:stretch/>
        </p:blipFill>
        <p:spPr>
          <a:xfrm>
            <a:off x="8618953" y="0"/>
            <a:ext cx="466549" cy="315468"/>
          </a:xfrm>
          <a:prstGeom prst="rect">
            <a:avLst/>
          </a:prstGeom>
          <a:noFill/>
          <a:ln>
            <a:noFill/>
          </a:ln>
        </p:spPr>
      </p:pic>
      <p:pic>
        <p:nvPicPr>
          <p:cNvPr id="596" name="Google Shape;596;p58"/>
          <p:cNvPicPr preferRelativeResize="0"/>
          <p:nvPr/>
        </p:nvPicPr>
        <p:blipFill rotWithShape="1">
          <a:blip r:embed="rId5">
            <a:alphaModFix/>
          </a:blip>
          <a:srcRect b="0" l="0" r="0" t="0"/>
          <a:stretch/>
        </p:blipFill>
        <p:spPr>
          <a:xfrm>
            <a:off x="2754086" y="650384"/>
            <a:ext cx="3352802" cy="552450"/>
          </a:xfrm>
          <a:prstGeom prst="rect">
            <a:avLst/>
          </a:prstGeom>
          <a:solidFill>
            <a:srgbClr val="FFFFCC"/>
          </a:solidFill>
          <a:ln cap="flat" cmpd="sng" w="9525">
            <a:solidFill>
              <a:schemeClr val="dk1"/>
            </a:solidFill>
            <a:prstDash val="solid"/>
            <a:miter lim="800000"/>
            <a:headEnd len="sm" w="sm" type="none"/>
            <a:tailEnd len="sm" w="sm" type="none"/>
          </a:ln>
        </p:spPr>
      </p:pic>
      <p:pic>
        <p:nvPicPr>
          <p:cNvPr id="597" name="Google Shape;597;p58"/>
          <p:cNvPicPr preferRelativeResize="0"/>
          <p:nvPr/>
        </p:nvPicPr>
        <p:blipFill rotWithShape="1">
          <a:blip r:embed="rId6">
            <a:alphaModFix/>
          </a:blip>
          <a:srcRect b="0" l="0" r="0" t="0"/>
          <a:stretch/>
        </p:blipFill>
        <p:spPr>
          <a:xfrm>
            <a:off x="457200" y="1680335"/>
            <a:ext cx="2362196" cy="702468"/>
          </a:xfrm>
          <a:prstGeom prst="rect">
            <a:avLst/>
          </a:prstGeom>
          <a:noFill/>
          <a:ln>
            <a:noFill/>
          </a:ln>
        </p:spPr>
      </p:pic>
      <p:pic>
        <p:nvPicPr>
          <p:cNvPr id="598" name="Google Shape;598;p58"/>
          <p:cNvPicPr preferRelativeResize="0"/>
          <p:nvPr/>
        </p:nvPicPr>
        <p:blipFill rotWithShape="1">
          <a:blip r:embed="rId7">
            <a:alphaModFix/>
          </a:blip>
          <a:srcRect b="0" l="0" r="0" t="0"/>
          <a:stretch/>
        </p:blipFill>
        <p:spPr>
          <a:xfrm>
            <a:off x="533400" y="3811554"/>
            <a:ext cx="2285997" cy="703660"/>
          </a:xfrm>
          <a:prstGeom prst="rect">
            <a:avLst/>
          </a:prstGeom>
          <a:noFill/>
          <a:ln>
            <a:noFill/>
          </a:ln>
        </p:spPr>
      </p:pic>
      <p:pic>
        <p:nvPicPr>
          <p:cNvPr id="599" name="Google Shape;599;p58"/>
          <p:cNvPicPr preferRelativeResize="0"/>
          <p:nvPr/>
        </p:nvPicPr>
        <p:blipFill rotWithShape="1">
          <a:blip r:embed="rId8">
            <a:alphaModFix/>
          </a:blip>
          <a:srcRect b="0" l="0" r="0" t="0"/>
          <a:stretch/>
        </p:blipFill>
        <p:spPr>
          <a:xfrm>
            <a:off x="533400" y="2788807"/>
            <a:ext cx="2285998" cy="679847"/>
          </a:xfrm>
          <a:prstGeom prst="rect">
            <a:avLst/>
          </a:prstGeom>
          <a:noFill/>
          <a:ln>
            <a:noFill/>
          </a:ln>
        </p:spPr>
      </p:pic>
      <p:sp>
        <p:nvSpPr>
          <p:cNvPr id="600" name="Google Shape;600;p58"/>
          <p:cNvSpPr txBox="1"/>
          <p:nvPr/>
        </p:nvSpPr>
        <p:spPr>
          <a:xfrm>
            <a:off x="3048000" y="1680335"/>
            <a:ext cx="5181600" cy="640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500">
                <a:solidFill>
                  <a:schemeClr val="dk1"/>
                </a:solidFill>
                <a:latin typeface="Arial"/>
                <a:ea typeface="Arial"/>
                <a:cs typeface="Arial"/>
                <a:sym typeface="Arial"/>
              </a:rPr>
              <a:t>P(C1) = 0/6 = 0     P(C2) = 6/6 = 1</a:t>
            </a:r>
            <a:endParaRPr sz="1100"/>
          </a:p>
          <a:p>
            <a:pPr indent="0" lvl="0" marL="0" marR="0" rtl="0" algn="l">
              <a:spcBef>
                <a:spcPts val="800"/>
              </a:spcBef>
              <a:spcAft>
                <a:spcPts val="0"/>
              </a:spcAft>
              <a:buNone/>
            </a:pPr>
            <a:r>
              <a:rPr lang="id" sz="1500">
                <a:solidFill>
                  <a:schemeClr val="dk1"/>
                </a:solidFill>
                <a:latin typeface="Arial"/>
                <a:ea typeface="Arial"/>
                <a:cs typeface="Arial"/>
                <a:sym typeface="Arial"/>
              </a:rPr>
              <a:t>Gini = 1 – P(C1)</a:t>
            </a:r>
            <a:r>
              <a:rPr baseline="30000" lang="id" sz="1500">
                <a:solidFill>
                  <a:schemeClr val="dk1"/>
                </a:solidFill>
                <a:latin typeface="Arial"/>
                <a:ea typeface="Arial"/>
                <a:cs typeface="Arial"/>
                <a:sym typeface="Arial"/>
              </a:rPr>
              <a:t>2 </a:t>
            </a:r>
            <a:r>
              <a:rPr lang="id" sz="1500">
                <a:solidFill>
                  <a:schemeClr val="dk1"/>
                </a:solidFill>
                <a:latin typeface="Arial"/>
                <a:ea typeface="Arial"/>
                <a:cs typeface="Arial"/>
                <a:sym typeface="Arial"/>
              </a:rPr>
              <a:t>– P(C2)</a:t>
            </a:r>
            <a:r>
              <a:rPr baseline="30000" lang="id" sz="1500">
                <a:solidFill>
                  <a:schemeClr val="dk1"/>
                </a:solidFill>
                <a:latin typeface="Arial"/>
                <a:ea typeface="Arial"/>
                <a:cs typeface="Arial"/>
                <a:sym typeface="Arial"/>
              </a:rPr>
              <a:t>2</a:t>
            </a:r>
            <a:r>
              <a:rPr lang="id" sz="1500">
                <a:solidFill>
                  <a:schemeClr val="dk1"/>
                </a:solidFill>
                <a:latin typeface="Arial"/>
                <a:ea typeface="Arial"/>
                <a:cs typeface="Arial"/>
                <a:sym typeface="Arial"/>
              </a:rPr>
              <a:t> = 1 – 0 – 1 = 0 </a:t>
            </a:r>
            <a:endParaRPr sz="1100"/>
          </a:p>
        </p:txBody>
      </p:sp>
      <p:sp>
        <p:nvSpPr>
          <p:cNvPr id="601" name="Google Shape;601;p58"/>
          <p:cNvSpPr txBox="1"/>
          <p:nvPr/>
        </p:nvSpPr>
        <p:spPr>
          <a:xfrm>
            <a:off x="3124200" y="2788808"/>
            <a:ext cx="5181600" cy="640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500">
                <a:solidFill>
                  <a:schemeClr val="dk1"/>
                </a:solidFill>
                <a:latin typeface="Arial"/>
                <a:ea typeface="Arial"/>
                <a:cs typeface="Arial"/>
                <a:sym typeface="Arial"/>
              </a:rPr>
              <a:t>P(C1) = 1/6          P(C2) = 5/6</a:t>
            </a:r>
            <a:endParaRPr sz="1100"/>
          </a:p>
          <a:p>
            <a:pPr indent="0" lvl="0" marL="0" marR="0" rtl="0" algn="l">
              <a:spcBef>
                <a:spcPts val="800"/>
              </a:spcBef>
              <a:spcAft>
                <a:spcPts val="0"/>
              </a:spcAft>
              <a:buNone/>
            </a:pPr>
            <a:r>
              <a:rPr lang="id" sz="1500">
                <a:solidFill>
                  <a:schemeClr val="dk1"/>
                </a:solidFill>
                <a:latin typeface="Arial"/>
                <a:ea typeface="Arial"/>
                <a:cs typeface="Arial"/>
                <a:sym typeface="Arial"/>
              </a:rPr>
              <a:t>Gini = 1 – (1/6)</a:t>
            </a:r>
            <a:r>
              <a:rPr baseline="30000" lang="id" sz="1500">
                <a:solidFill>
                  <a:schemeClr val="dk1"/>
                </a:solidFill>
                <a:latin typeface="Arial"/>
                <a:ea typeface="Arial"/>
                <a:cs typeface="Arial"/>
                <a:sym typeface="Arial"/>
              </a:rPr>
              <a:t>2 </a:t>
            </a:r>
            <a:r>
              <a:rPr lang="id" sz="1500">
                <a:solidFill>
                  <a:schemeClr val="dk1"/>
                </a:solidFill>
                <a:latin typeface="Arial"/>
                <a:ea typeface="Arial"/>
                <a:cs typeface="Arial"/>
                <a:sym typeface="Arial"/>
              </a:rPr>
              <a:t>– (5/6)</a:t>
            </a:r>
            <a:r>
              <a:rPr baseline="30000" lang="id" sz="1500">
                <a:solidFill>
                  <a:schemeClr val="dk1"/>
                </a:solidFill>
                <a:latin typeface="Arial"/>
                <a:ea typeface="Arial"/>
                <a:cs typeface="Arial"/>
                <a:sym typeface="Arial"/>
              </a:rPr>
              <a:t>2</a:t>
            </a:r>
            <a:r>
              <a:rPr lang="id" sz="1500">
                <a:solidFill>
                  <a:schemeClr val="dk1"/>
                </a:solidFill>
                <a:latin typeface="Arial"/>
                <a:ea typeface="Arial"/>
                <a:cs typeface="Arial"/>
                <a:sym typeface="Arial"/>
              </a:rPr>
              <a:t> = 0.278</a:t>
            </a:r>
            <a:endParaRPr sz="1100"/>
          </a:p>
        </p:txBody>
      </p:sp>
      <p:sp>
        <p:nvSpPr>
          <p:cNvPr id="602" name="Google Shape;602;p58"/>
          <p:cNvSpPr txBox="1"/>
          <p:nvPr/>
        </p:nvSpPr>
        <p:spPr>
          <a:xfrm>
            <a:off x="3124200" y="3754404"/>
            <a:ext cx="5181600" cy="640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500">
                <a:solidFill>
                  <a:schemeClr val="dk1"/>
                </a:solidFill>
                <a:latin typeface="Arial"/>
                <a:ea typeface="Arial"/>
                <a:cs typeface="Arial"/>
                <a:sym typeface="Arial"/>
              </a:rPr>
              <a:t>P(C1) = 2/6          P(C2) = 4/6</a:t>
            </a:r>
            <a:endParaRPr sz="1100"/>
          </a:p>
          <a:p>
            <a:pPr indent="0" lvl="0" marL="0" marR="0" rtl="0" algn="l">
              <a:spcBef>
                <a:spcPts val="800"/>
              </a:spcBef>
              <a:spcAft>
                <a:spcPts val="0"/>
              </a:spcAft>
              <a:buNone/>
            </a:pPr>
            <a:r>
              <a:rPr lang="id" sz="1500">
                <a:solidFill>
                  <a:schemeClr val="dk1"/>
                </a:solidFill>
                <a:latin typeface="Arial"/>
                <a:ea typeface="Arial"/>
                <a:cs typeface="Arial"/>
                <a:sym typeface="Arial"/>
              </a:rPr>
              <a:t>Gini = 1 – (2/6)</a:t>
            </a:r>
            <a:r>
              <a:rPr baseline="30000" lang="id" sz="1500">
                <a:solidFill>
                  <a:schemeClr val="dk1"/>
                </a:solidFill>
                <a:latin typeface="Arial"/>
                <a:ea typeface="Arial"/>
                <a:cs typeface="Arial"/>
                <a:sym typeface="Arial"/>
              </a:rPr>
              <a:t>2 </a:t>
            </a:r>
            <a:r>
              <a:rPr lang="id" sz="1500">
                <a:solidFill>
                  <a:schemeClr val="dk1"/>
                </a:solidFill>
                <a:latin typeface="Arial"/>
                <a:ea typeface="Arial"/>
                <a:cs typeface="Arial"/>
                <a:sym typeface="Arial"/>
              </a:rPr>
              <a:t>– (4/6)</a:t>
            </a:r>
            <a:r>
              <a:rPr baseline="30000" lang="id" sz="1500">
                <a:solidFill>
                  <a:schemeClr val="dk1"/>
                </a:solidFill>
                <a:latin typeface="Arial"/>
                <a:ea typeface="Arial"/>
                <a:cs typeface="Arial"/>
                <a:sym typeface="Arial"/>
              </a:rPr>
              <a:t>2</a:t>
            </a:r>
            <a:r>
              <a:rPr lang="id" sz="1500">
                <a:solidFill>
                  <a:schemeClr val="dk1"/>
                </a:solidFill>
                <a:latin typeface="Arial"/>
                <a:ea typeface="Arial"/>
                <a:cs typeface="Arial"/>
                <a:sym typeface="Arial"/>
              </a:rPr>
              <a:t> = 0.444</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descr="Image result for city" id="607" name="Google Shape;607;p59"/>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608" name="Google Shape;608;p59"/>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09" name="Google Shape;609;p59"/>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610" name="Google Shape;610;p5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1" name="Google Shape;611;p59"/>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Entropy</a:t>
            </a:r>
            <a:endParaRPr b="1" sz="3300">
              <a:solidFill>
                <a:srgbClr val="262626"/>
              </a:solidFill>
              <a:latin typeface="Montserrat"/>
              <a:ea typeface="Montserrat"/>
              <a:cs typeface="Montserrat"/>
              <a:sym typeface="Montserrat"/>
            </a:endParaRPr>
          </a:p>
        </p:txBody>
      </p:sp>
      <p:pic>
        <p:nvPicPr>
          <p:cNvPr id="612" name="Google Shape;612;p59"/>
          <p:cNvPicPr preferRelativeResize="0"/>
          <p:nvPr/>
        </p:nvPicPr>
        <p:blipFill rotWithShape="1">
          <a:blip r:embed="rId4">
            <a:alphaModFix/>
          </a:blip>
          <a:srcRect b="0" l="0" r="0" t="0"/>
          <a:stretch/>
        </p:blipFill>
        <p:spPr>
          <a:xfrm>
            <a:off x="8618953" y="0"/>
            <a:ext cx="466549" cy="315468"/>
          </a:xfrm>
          <a:prstGeom prst="rect">
            <a:avLst/>
          </a:prstGeom>
          <a:noFill/>
          <a:ln>
            <a:noFill/>
          </a:ln>
        </p:spPr>
      </p:pic>
      <p:pic>
        <p:nvPicPr>
          <p:cNvPr id="613" name="Google Shape;613;p59"/>
          <p:cNvPicPr preferRelativeResize="0"/>
          <p:nvPr/>
        </p:nvPicPr>
        <p:blipFill rotWithShape="1">
          <a:blip r:embed="rId5">
            <a:alphaModFix/>
          </a:blip>
          <a:srcRect b="0" l="0" r="0" t="0"/>
          <a:stretch/>
        </p:blipFill>
        <p:spPr>
          <a:xfrm>
            <a:off x="228600" y="1754981"/>
            <a:ext cx="1771652" cy="702469"/>
          </a:xfrm>
          <a:prstGeom prst="rect">
            <a:avLst/>
          </a:prstGeom>
          <a:noFill/>
          <a:ln>
            <a:noFill/>
          </a:ln>
        </p:spPr>
      </p:pic>
      <p:pic>
        <p:nvPicPr>
          <p:cNvPr id="614" name="Google Shape;614;p59"/>
          <p:cNvPicPr preferRelativeResize="0"/>
          <p:nvPr/>
        </p:nvPicPr>
        <p:blipFill rotWithShape="1">
          <a:blip r:embed="rId6">
            <a:alphaModFix/>
          </a:blip>
          <a:srcRect b="0" l="0" r="0" t="0"/>
          <a:stretch/>
        </p:blipFill>
        <p:spPr>
          <a:xfrm>
            <a:off x="285750" y="3886200"/>
            <a:ext cx="1714502" cy="703659"/>
          </a:xfrm>
          <a:prstGeom prst="rect">
            <a:avLst/>
          </a:prstGeom>
          <a:noFill/>
          <a:ln>
            <a:noFill/>
          </a:ln>
        </p:spPr>
      </p:pic>
      <p:pic>
        <p:nvPicPr>
          <p:cNvPr id="615" name="Google Shape;615;p59"/>
          <p:cNvPicPr preferRelativeResize="0"/>
          <p:nvPr/>
        </p:nvPicPr>
        <p:blipFill rotWithShape="1">
          <a:blip r:embed="rId7">
            <a:alphaModFix/>
          </a:blip>
          <a:srcRect b="0" l="0" r="0" t="0"/>
          <a:stretch/>
        </p:blipFill>
        <p:spPr>
          <a:xfrm>
            <a:off x="285750" y="2863453"/>
            <a:ext cx="1714500" cy="679847"/>
          </a:xfrm>
          <a:prstGeom prst="rect">
            <a:avLst/>
          </a:prstGeom>
          <a:noFill/>
          <a:ln>
            <a:noFill/>
          </a:ln>
        </p:spPr>
      </p:pic>
      <p:sp>
        <p:nvSpPr>
          <p:cNvPr id="616" name="Google Shape;616;p59"/>
          <p:cNvSpPr txBox="1"/>
          <p:nvPr/>
        </p:nvSpPr>
        <p:spPr>
          <a:xfrm>
            <a:off x="2171700" y="1754981"/>
            <a:ext cx="4457700" cy="640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500">
                <a:solidFill>
                  <a:schemeClr val="dk1"/>
                </a:solidFill>
                <a:latin typeface="Arial"/>
                <a:ea typeface="Arial"/>
                <a:cs typeface="Arial"/>
                <a:sym typeface="Arial"/>
              </a:rPr>
              <a:t>P(C1) = 0/6 = 0     P(C2) = 6/6 = 1</a:t>
            </a:r>
            <a:endParaRPr sz="1100"/>
          </a:p>
          <a:p>
            <a:pPr indent="0" lvl="0" marL="0" marR="0" rtl="0" algn="l">
              <a:spcBef>
                <a:spcPts val="800"/>
              </a:spcBef>
              <a:spcAft>
                <a:spcPts val="0"/>
              </a:spcAft>
              <a:buNone/>
            </a:pPr>
            <a:r>
              <a:rPr lang="id" sz="1500">
                <a:solidFill>
                  <a:schemeClr val="dk1"/>
                </a:solidFill>
                <a:latin typeface="Arial"/>
                <a:ea typeface="Arial"/>
                <a:cs typeface="Arial"/>
                <a:sym typeface="Arial"/>
              </a:rPr>
              <a:t>Entropy = – 0 log 0</a:t>
            </a:r>
            <a:r>
              <a:rPr baseline="30000" lang="id" sz="1500">
                <a:solidFill>
                  <a:schemeClr val="dk1"/>
                </a:solidFill>
                <a:latin typeface="Arial"/>
                <a:ea typeface="Arial"/>
                <a:cs typeface="Arial"/>
                <a:sym typeface="Arial"/>
              </a:rPr>
              <a:t> </a:t>
            </a:r>
            <a:r>
              <a:rPr lang="id" sz="1500">
                <a:solidFill>
                  <a:schemeClr val="dk1"/>
                </a:solidFill>
                <a:latin typeface="Arial"/>
                <a:ea typeface="Arial"/>
                <a:cs typeface="Arial"/>
                <a:sym typeface="Arial"/>
              </a:rPr>
              <a:t>– 1 log 1 = – 0 – 0 = 0 </a:t>
            </a:r>
            <a:endParaRPr sz="1100"/>
          </a:p>
        </p:txBody>
      </p:sp>
      <p:sp>
        <p:nvSpPr>
          <p:cNvPr id="617" name="Google Shape;617;p59"/>
          <p:cNvSpPr txBox="1"/>
          <p:nvPr/>
        </p:nvSpPr>
        <p:spPr>
          <a:xfrm>
            <a:off x="2228850" y="2800350"/>
            <a:ext cx="4629300" cy="640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500">
                <a:solidFill>
                  <a:schemeClr val="dk1"/>
                </a:solidFill>
                <a:latin typeface="Arial"/>
                <a:ea typeface="Arial"/>
                <a:cs typeface="Arial"/>
                <a:sym typeface="Arial"/>
              </a:rPr>
              <a:t>P(C1) = 1/6          P(C2) = 5/6</a:t>
            </a:r>
            <a:endParaRPr sz="1100"/>
          </a:p>
          <a:p>
            <a:pPr indent="0" lvl="0" marL="0" marR="0" rtl="0" algn="l">
              <a:spcBef>
                <a:spcPts val="800"/>
              </a:spcBef>
              <a:spcAft>
                <a:spcPts val="0"/>
              </a:spcAft>
              <a:buNone/>
            </a:pPr>
            <a:r>
              <a:rPr lang="id" sz="1500">
                <a:solidFill>
                  <a:schemeClr val="dk1"/>
                </a:solidFill>
                <a:latin typeface="Arial"/>
                <a:ea typeface="Arial"/>
                <a:cs typeface="Arial"/>
                <a:sym typeface="Arial"/>
              </a:rPr>
              <a:t>Entropy = – (1/6) log</a:t>
            </a:r>
            <a:r>
              <a:rPr baseline="-25000" lang="id" sz="1500">
                <a:solidFill>
                  <a:schemeClr val="dk1"/>
                </a:solidFill>
                <a:latin typeface="Arial"/>
                <a:ea typeface="Arial"/>
                <a:cs typeface="Arial"/>
                <a:sym typeface="Arial"/>
              </a:rPr>
              <a:t>2</a:t>
            </a:r>
            <a:r>
              <a:rPr lang="id" sz="1500">
                <a:solidFill>
                  <a:schemeClr val="dk1"/>
                </a:solidFill>
                <a:latin typeface="Arial"/>
                <a:ea typeface="Arial"/>
                <a:cs typeface="Arial"/>
                <a:sym typeface="Arial"/>
              </a:rPr>
              <a:t> (1/6)</a:t>
            </a:r>
            <a:r>
              <a:rPr baseline="30000" lang="id" sz="1500">
                <a:solidFill>
                  <a:schemeClr val="dk1"/>
                </a:solidFill>
                <a:latin typeface="Arial"/>
                <a:ea typeface="Arial"/>
                <a:cs typeface="Arial"/>
                <a:sym typeface="Arial"/>
              </a:rPr>
              <a:t> </a:t>
            </a:r>
            <a:r>
              <a:rPr lang="id" sz="1500">
                <a:solidFill>
                  <a:schemeClr val="dk1"/>
                </a:solidFill>
                <a:latin typeface="Arial"/>
                <a:ea typeface="Arial"/>
                <a:cs typeface="Arial"/>
                <a:sym typeface="Arial"/>
              </a:rPr>
              <a:t>– (5/6) log</a:t>
            </a:r>
            <a:r>
              <a:rPr baseline="-25000" lang="id" sz="1500">
                <a:solidFill>
                  <a:schemeClr val="dk1"/>
                </a:solidFill>
                <a:latin typeface="Arial"/>
                <a:ea typeface="Arial"/>
                <a:cs typeface="Arial"/>
                <a:sym typeface="Arial"/>
              </a:rPr>
              <a:t>2</a:t>
            </a:r>
            <a:r>
              <a:rPr lang="id" sz="1500">
                <a:solidFill>
                  <a:schemeClr val="dk1"/>
                </a:solidFill>
                <a:latin typeface="Arial"/>
                <a:ea typeface="Arial"/>
                <a:cs typeface="Arial"/>
                <a:sym typeface="Arial"/>
              </a:rPr>
              <a:t> (1/6) = 0.65</a:t>
            </a:r>
            <a:endParaRPr sz="1100"/>
          </a:p>
        </p:txBody>
      </p:sp>
      <p:sp>
        <p:nvSpPr>
          <p:cNvPr id="618" name="Google Shape;618;p59"/>
          <p:cNvSpPr txBox="1"/>
          <p:nvPr/>
        </p:nvSpPr>
        <p:spPr>
          <a:xfrm>
            <a:off x="2228850" y="3829050"/>
            <a:ext cx="4629300" cy="640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500">
                <a:solidFill>
                  <a:schemeClr val="dk1"/>
                </a:solidFill>
                <a:latin typeface="Arial"/>
                <a:ea typeface="Arial"/>
                <a:cs typeface="Arial"/>
                <a:sym typeface="Arial"/>
              </a:rPr>
              <a:t>P(C1) = 2/6          P(C2) = 4/6</a:t>
            </a:r>
            <a:endParaRPr sz="1100"/>
          </a:p>
          <a:p>
            <a:pPr indent="0" lvl="0" marL="0" marR="0" rtl="0" algn="l">
              <a:spcBef>
                <a:spcPts val="800"/>
              </a:spcBef>
              <a:spcAft>
                <a:spcPts val="0"/>
              </a:spcAft>
              <a:buNone/>
            </a:pPr>
            <a:r>
              <a:rPr lang="id" sz="1500">
                <a:solidFill>
                  <a:schemeClr val="dk1"/>
                </a:solidFill>
                <a:latin typeface="Arial"/>
                <a:ea typeface="Arial"/>
                <a:cs typeface="Arial"/>
                <a:sym typeface="Arial"/>
              </a:rPr>
              <a:t>Entropy = – (2/6) log</a:t>
            </a:r>
            <a:r>
              <a:rPr baseline="-25000" lang="id" sz="1500">
                <a:solidFill>
                  <a:schemeClr val="dk1"/>
                </a:solidFill>
                <a:latin typeface="Arial"/>
                <a:ea typeface="Arial"/>
                <a:cs typeface="Arial"/>
                <a:sym typeface="Arial"/>
              </a:rPr>
              <a:t>2</a:t>
            </a:r>
            <a:r>
              <a:rPr lang="id" sz="1500">
                <a:solidFill>
                  <a:schemeClr val="dk1"/>
                </a:solidFill>
                <a:latin typeface="Arial"/>
                <a:ea typeface="Arial"/>
                <a:cs typeface="Arial"/>
                <a:sym typeface="Arial"/>
              </a:rPr>
              <a:t> (2/6)</a:t>
            </a:r>
            <a:r>
              <a:rPr baseline="30000" lang="id" sz="1500">
                <a:solidFill>
                  <a:schemeClr val="dk1"/>
                </a:solidFill>
                <a:latin typeface="Arial"/>
                <a:ea typeface="Arial"/>
                <a:cs typeface="Arial"/>
                <a:sym typeface="Arial"/>
              </a:rPr>
              <a:t> </a:t>
            </a:r>
            <a:r>
              <a:rPr lang="id" sz="1500">
                <a:solidFill>
                  <a:schemeClr val="dk1"/>
                </a:solidFill>
                <a:latin typeface="Arial"/>
                <a:ea typeface="Arial"/>
                <a:cs typeface="Arial"/>
                <a:sym typeface="Arial"/>
              </a:rPr>
              <a:t>– (4/6) log</a:t>
            </a:r>
            <a:r>
              <a:rPr baseline="-25000" lang="id" sz="1500">
                <a:solidFill>
                  <a:schemeClr val="dk1"/>
                </a:solidFill>
                <a:latin typeface="Arial"/>
                <a:ea typeface="Arial"/>
                <a:cs typeface="Arial"/>
                <a:sym typeface="Arial"/>
              </a:rPr>
              <a:t>2</a:t>
            </a:r>
            <a:r>
              <a:rPr lang="id" sz="1500">
                <a:solidFill>
                  <a:schemeClr val="dk1"/>
                </a:solidFill>
                <a:latin typeface="Arial"/>
                <a:ea typeface="Arial"/>
                <a:cs typeface="Arial"/>
                <a:sym typeface="Arial"/>
              </a:rPr>
              <a:t> (4/6) = 0.92</a:t>
            </a:r>
            <a:endParaRPr sz="1100"/>
          </a:p>
        </p:txBody>
      </p:sp>
      <p:pic>
        <p:nvPicPr>
          <p:cNvPr id="619" name="Google Shape;619;p59"/>
          <p:cNvPicPr preferRelativeResize="0"/>
          <p:nvPr/>
        </p:nvPicPr>
        <p:blipFill rotWithShape="1">
          <a:blip r:embed="rId8">
            <a:alphaModFix/>
          </a:blip>
          <a:srcRect b="0" l="0" r="0" t="0"/>
          <a:stretch/>
        </p:blipFill>
        <p:spPr>
          <a:xfrm>
            <a:off x="1319213" y="914400"/>
            <a:ext cx="4458893" cy="461962"/>
          </a:xfrm>
          <a:prstGeom prst="rect">
            <a:avLst/>
          </a:prstGeom>
          <a:solidFill>
            <a:srgbClr val="FFFFCC"/>
          </a:solidFill>
          <a:ln cap="flat" cmpd="sng" w="9525">
            <a:solidFill>
              <a:schemeClr val="dk1"/>
            </a:solidFill>
            <a:prstDash val="solid"/>
            <a:miter lim="800000"/>
            <a:headEnd len="sm" w="sm" type="none"/>
            <a:tailEnd len="sm" w="sm" type="none"/>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descr="Image result for city" id="624" name="Google Shape;624;p60"/>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625" name="Google Shape;625;p60"/>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6" name="Google Shape;626;p60"/>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627" name="Google Shape;627;p60"/>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8" name="Google Shape;628;p60"/>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Tree Pruning</a:t>
            </a:r>
            <a:endParaRPr b="1" sz="3300">
              <a:solidFill>
                <a:srgbClr val="262626"/>
              </a:solidFill>
              <a:latin typeface="Montserrat"/>
              <a:ea typeface="Montserrat"/>
              <a:cs typeface="Montserrat"/>
              <a:sym typeface="Montserrat"/>
            </a:endParaRPr>
          </a:p>
        </p:txBody>
      </p:sp>
      <p:pic>
        <p:nvPicPr>
          <p:cNvPr id="629" name="Google Shape;629;p60"/>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630" name="Google Shape;630;p60"/>
          <p:cNvSpPr/>
          <p:nvPr/>
        </p:nvSpPr>
        <p:spPr>
          <a:xfrm>
            <a:off x="347353" y="747656"/>
            <a:ext cx="7877100" cy="36240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Pemangkasan pohon dilakukan untuk menghilangkan anomali dalam data pelatihan akibat noise atau outlier. Pohon yang dipangkas lebih kecil dan tidak terlalu rumit.</a:t>
            </a:r>
            <a:endParaRPr sz="1100"/>
          </a:p>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Ada dua pendekatan untuk memangkas pohon:</a:t>
            </a:r>
            <a:endParaRPr sz="1100"/>
          </a:p>
          <a:p>
            <a:pPr indent="-336550" lvl="0" marL="3429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Pra-pemangkasan </a:t>
            </a:r>
            <a:endParaRPr sz="2100">
              <a:solidFill>
                <a:schemeClr val="dk1"/>
              </a:solidFill>
              <a:latin typeface="Montserrat"/>
              <a:ea typeface="Montserrat"/>
              <a:cs typeface="Montserrat"/>
              <a:sym typeface="Montserrat"/>
            </a:endParaRPr>
          </a:p>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Pohon dipangkas dengan menghentikan konstruksinya lebih awal.</a:t>
            </a:r>
            <a:endParaRPr sz="1100"/>
          </a:p>
          <a:p>
            <a:pPr indent="-336550" lvl="0" marL="3429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Pasca pemangkasan</a:t>
            </a:r>
            <a:endParaRPr sz="2100">
              <a:solidFill>
                <a:schemeClr val="dk1"/>
              </a:solidFill>
              <a:latin typeface="Montserrat"/>
              <a:ea typeface="Montserrat"/>
              <a:cs typeface="Montserrat"/>
              <a:sym typeface="Montserrat"/>
            </a:endParaRPr>
          </a:p>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Pendekatan ini menghilangkan sub-pohon dari pohon yang sudah lengkap.</a:t>
            </a:r>
            <a:endParaRPr sz="21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descr="Image result for city" id="635" name="Google Shape;635;p61"/>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636" name="Google Shape;636;p61"/>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7" name="Google Shape;637;p61"/>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638" name="Google Shape;638;p6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39" name="Google Shape;639;p61"/>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Pro</a:t>
            </a:r>
            <a:endParaRPr b="1" sz="3300">
              <a:solidFill>
                <a:srgbClr val="262626"/>
              </a:solidFill>
              <a:latin typeface="Montserrat"/>
              <a:ea typeface="Montserrat"/>
              <a:cs typeface="Montserrat"/>
              <a:sym typeface="Montserrat"/>
            </a:endParaRPr>
          </a:p>
        </p:txBody>
      </p:sp>
      <p:pic>
        <p:nvPicPr>
          <p:cNvPr id="640" name="Google Shape;640;p61"/>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641" name="Google Shape;641;p61"/>
          <p:cNvSpPr/>
          <p:nvPr/>
        </p:nvSpPr>
        <p:spPr>
          <a:xfrm>
            <a:off x="347353" y="747656"/>
            <a:ext cx="7877100" cy="1685100"/>
          </a:xfrm>
          <a:prstGeom prst="rect">
            <a:avLst/>
          </a:prstGeom>
          <a:noFill/>
          <a:ln>
            <a:noFill/>
          </a:ln>
        </p:spPr>
        <p:txBody>
          <a:bodyPr anchorCtr="0" anchor="t" bIns="34275" lIns="68575" spcFirstLastPara="1" rIns="68575" wrap="square" tIns="34275">
            <a:noAutofit/>
          </a:bodyPr>
          <a:lstStyle/>
          <a:p>
            <a:pPr indent="-336550" lvl="0" marL="3429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Mudah dimengerti</a:t>
            </a:r>
            <a:endParaRPr sz="2100">
              <a:solidFill>
                <a:schemeClr val="dk1"/>
              </a:solidFill>
              <a:latin typeface="Montserrat"/>
              <a:ea typeface="Montserrat"/>
              <a:cs typeface="Montserrat"/>
              <a:sym typeface="Montserrat"/>
            </a:endParaRPr>
          </a:p>
          <a:p>
            <a:pPr indent="-336550" lvl="0" marL="3429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Berguna dalam eksplorasi Data</a:t>
            </a:r>
            <a:endParaRPr sz="1100"/>
          </a:p>
          <a:p>
            <a:pPr indent="-336550" lvl="0" marL="3429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Lebih sedikit pembersihan data yang dibutuhkan</a:t>
            </a:r>
            <a:endParaRPr sz="2100">
              <a:solidFill>
                <a:schemeClr val="dk1"/>
              </a:solidFill>
              <a:latin typeface="Montserrat"/>
              <a:ea typeface="Montserrat"/>
              <a:cs typeface="Montserrat"/>
              <a:sym typeface="Montserrat"/>
            </a:endParaRPr>
          </a:p>
          <a:p>
            <a:pPr indent="-336550" lvl="0" marL="3429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Tipe data bukan kendala</a:t>
            </a:r>
            <a:endParaRPr sz="2100">
              <a:solidFill>
                <a:schemeClr val="dk1"/>
              </a:solidFill>
              <a:latin typeface="Montserrat"/>
              <a:ea typeface="Montserrat"/>
              <a:cs typeface="Montserrat"/>
              <a:sym typeface="Montserrat"/>
            </a:endParaRPr>
          </a:p>
          <a:p>
            <a:pPr indent="-336550" lvl="0" marL="342900" marR="0" rtl="0" algn="just">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Metode Non Parametrik</a:t>
            </a:r>
            <a:endParaRPr sz="21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descr="Image result for city" id="646" name="Google Shape;646;p62"/>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647" name="Google Shape;647;p62"/>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48" name="Google Shape;648;p62"/>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649" name="Google Shape;649;p62"/>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0" name="Google Shape;650;p62"/>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Kontra</a:t>
            </a:r>
            <a:endParaRPr b="1" sz="3300">
              <a:solidFill>
                <a:srgbClr val="262626"/>
              </a:solidFill>
              <a:latin typeface="Montserrat"/>
              <a:ea typeface="Montserrat"/>
              <a:cs typeface="Montserrat"/>
              <a:sym typeface="Montserrat"/>
            </a:endParaRPr>
          </a:p>
        </p:txBody>
      </p:sp>
      <p:pic>
        <p:nvPicPr>
          <p:cNvPr id="651" name="Google Shape;651;p62"/>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652" name="Google Shape;652;p62"/>
          <p:cNvSpPr/>
          <p:nvPr/>
        </p:nvSpPr>
        <p:spPr>
          <a:xfrm>
            <a:off x="347353" y="747656"/>
            <a:ext cx="7877100" cy="3624000"/>
          </a:xfrm>
          <a:prstGeom prst="rect">
            <a:avLst/>
          </a:prstGeom>
          <a:noFill/>
          <a:ln>
            <a:noFill/>
          </a:ln>
        </p:spPr>
        <p:txBody>
          <a:bodyPr anchorCtr="0" anchor="t" bIns="34275" lIns="68575" spcFirstLastPara="1" rIns="68575" wrap="square" tIns="34275">
            <a:noAutofit/>
          </a:bodyPr>
          <a:lstStyle/>
          <a:p>
            <a:pPr indent="-336550" lvl="0" marL="342900" marR="0" rtl="0" algn="just">
              <a:spcBef>
                <a:spcPts val="0"/>
              </a:spcBef>
              <a:spcAft>
                <a:spcPts val="0"/>
              </a:spcAft>
              <a:buClr>
                <a:schemeClr val="dk1"/>
              </a:buClr>
              <a:buSzPts val="2100"/>
              <a:buFont typeface="Arial"/>
              <a:buChar char="•"/>
            </a:pPr>
            <a:r>
              <a:rPr b="1" lang="id" sz="2100">
                <a:solidFill>
                  <a:schemeClr val="dk1"/>
                </a:solidFill>
                <a:latin typeface="Montserrat"/>
                <a:ea typeface="Montserrat"/>
                <a:cs typeface="Montserrat"/>
                <a:sym typeface="Montserrat"/>
              </a:rPr>
              <a:t>Overfit</a:t>
            </a:r>
            <a:r>
              <a:rPr lang="id" sz="2100">
                <a:solidFill>
                  <a:schemeClr val="dk1"/>
                </a:solidFill>
                <a:latin typeface="Montserrat"/>
                <a:ea typeface="Montserrat"/>
                <a:cs typeface="Montserrat"/>
                <a:sym typeface="Montserrat"/>
              </a:rPr>
              <a:t>: Over fitting adalah salah satu kesulitan paling praktis untuk model pohon keputusan. Masalah ini diselesaikan dengan penggunaan hutan acak, yang akan kita bahas beberapa hari yang lain.</a:t>
            </a:r>
            <a:endParaRPr sz="2100">
              <a:solidFill>
                <a:schemeClr val="dk1"/>
              </a:solidFill>
              <a:latin typeface="Montserrat"/>
              <a:ea typeface="Montserrat"/>
              <a:cs typeface="Montserrat"/>
              <a:sym typeface="Montserrat"/>
            </a:endParaRPr>
          </a:p>
          <a:p>
            <a:pPr indent="0" lvl="0" marL="0" marR="0" rtl="0" algn="just">
              <a:spcBef>
                <a:spcPts val="0"/>
              </a:spcBef>
              <a:spcAft>
                <a:spcPts val="0"/>
              </a:spcAft>
              <a:buNone/>
            </a:pPr>
            <a:r>
              <a:t/>
            </a:r>
            <a:endParaRPr sz="2100">
              <a:solidFill>
                <a:schemeClr val="dk1"/>
              </a:solidFill>
              <a:latin typeface="Montserrat"/>
              <a:ea typeface="Montserrat"/>
              <a:cs typeface="Montserrat"/>
              <a:sym typeface="Montserrat"/>
            </a:endParaRPr>
          </a:p>
          <a:p>
            <a:pPr indent="-336550" lvl="0" marL="342900" marR="0" rtl="0" algn="just">
              <a:spcBef>
                <a:spcPts val="0"/>
              </a:spcBef>
              <a:spcAft>
                <a:spcPts val="0"/>
              </a:spcAft>
              <a:buClr>
                <a:schemeClr val="dk1"/>
              </a:buClr>
              <a:buSzPts val="2100"/>
              <a:buFont typeface="Arial"/>
              <a:buChar char="•"/>
            </a:pPr>
            <a:r>
              <a:rPr b="1" lang="id" sz="2100">
                <a:solidFill>
                  <a:schemeClr val="dk1"/>
                </a:solidFill>
                <a:latin typeface="Montserrat"/>
                <a:ea typeface="Montserrat"/>
                <a:cs typeface="Montserrat"/>
                <a:sym typeface="Montserrat"/>
              </a:rPr>
              <a:t>Tidak cocok untuk variabel kontinu</a:t>
            </a:r>
            <a:r>
              <a:rPr lang="id" sz="2100">
                <a:solidFill>
                  <a:schemeClr val="dk1"/>
                </a:solidFill>
                <a:latin typeface="Montserrat"/>
                <a:ea typeface="Montserrat"/>
                <a:cs typeface="Montserrat"/>
                <a:sym typeface="Montserrat"/>
              </a:rPr>
              <a:t>: Saat bekerja dengan variabel numerik kontinu, pohon keputusan kehilangan informasi saat mengkategorikan variabel dalam kategori yang berbeda.</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11" name="Google Shape;111;p18"/>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112" name="Google Shape;112;p18"/>
          <p:cNvSpPr txBox="1"/>
          <p:nvPr/>
        </p:nvSpPr>
        <p:spPr>
          <a:xfrm>
            <a:off x="412192" y="591986"/>
            <a:ext cx="817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Support Vector Machine</a:t>
            </a:r>
            <a:endParaRPr sz="2100">
              <a:solidFill>
                <a:srgbClr val="262626"/>
              </a:solidFill>
              <a:latin typeface="Montserrat"/>
              <a:ea typeface="Montserrat"/>
              <a:cs typeface="Montserrat"/>
              <a:sym typeface="Montserrat"/>
            </a:endParaRPr>
          </a:p>
        </p:txBody>
      </p:sp>
      <p:sp>
        <p:nvSpPr>
          <p:cNvPr id="113" name="Google Shape;113;p18"/>
          <p:cNvSpPr/>
          <p:nvPr/>
        </p:nvSpPr>
        <p:spPr>
          <a:xfrm>
            <a:off x="1789770" y="1188397"/>
            <a:ext cx="6007200" cy="37869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Calibri"/>
              <a:ea typeface="Calibri"/>
              <a:cs typeface="Calibri"/>
              <a:sym typeface="Calibri"/>
            </a:endParaRPr>
          </a:p>
        </p:txBody>
      </p:sp>
      <p:pic>
        <p:nvPicPr>
          <p:cNvPr descr="Support Vector Machine (SVM) Algorithm - Javatpoint" id="114" name="Google Shape;114;p18"/>
          <p:cNvPicPr preferRelativeResize="0"/>
          <p:nvPr/>
        </p:nvPicPr>
        <p:blipFill rotWithShape="1">
          <a:blip r:embed="rId4">
            <a:alphaModFix/>
          </a:blip>
          <a:srcRect b="0" l="0" r="338" t="0"/>
          <a:stretch/>
        </p:blipFill>
        <p:spPr>
          <a:xfrm>
            <a:off x="1789770" y="1253245"/>
            <a:ext cx="5820938" cy="389745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descr="Image result for city" id="657" name="Google Shape;657;p63"/>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658" name="Google Shape;658;p63"/>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59" name="Google Shape;659;p63"/>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660" name="Google Shape;660;p63"/>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1" name="Google Shape;661;p63"/>
          <p:cNvSpPr txBox="1"/>
          <p:nvPr/>
        </p:nvSpPr>
        <p:spPr>
          <a:xfrm>
            <a:off x="2122570" y="1913878"/>
            <a:ext cx="4619400" cy="692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id" sz="4100">
                <a:solidFill>
                  <a:srgbClr val="262626"/>
                </a:solidFill>
                <a:latin typeface="Montserrat"/>
                <a:ea typeface="Montserrat"/>
                <a:cs typeface="Montserrat"/>
                <a:sym typeface="Montserrat"/>
              </a:rPr>
              <a:t>Random Forest</a:t>
            </a:r>
            <a:endParaRPr sz="1100"/>
          </a:p>
        </p:txBody>
      </p:sp>
      <p:pic>
        <p:nvPicPr>
          <p:cNvPr id="662" name="Google Shape;662;p63"/>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4"/>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668" name="Google Shape;668;p64"/>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69" name="Google Shape;669;p64"/>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Apa itu Random Forest?</a:t>
            </a:r>
            <a:endParaRPr b="1" sz="3300">
              <a:solidFill>
                <a:srgbClr val="262626"/>
              </a:solidFill>
              <a:latin typeface="Montserrat"/>
              <a:ea typeface="Montserrat"/>
              <a:cs typeface="Montserrat"/>
              <a:sym typeface="Montserrat"/>
            </a:endParaRPr>
          </a:p>
        </p:txBody>
      </p:sp>
      <p:pic>
        <p:nvPicPr>
          <p:cNvPr id="670" name="Google Shape;670;p64"/>
          <p:cNvPicPr preferRelativeResize="0"/>
          <p:nvPr/>
        </p:nvPicPr>
        <p:blipFill rotWithShape="1">
          <a:blip r:embed="rId3">
            <a:alphaModFix/>
          </a:blip>
          <a:srcRect b="0" l="0" r="0" t="0"/>
          <a:stretch/>
        </p:blipFill>
        <p:spPr>
          <a:xfrm>
            <a:off x="8618953" y="0"/>
            <a:ext cx="466549" cy="315468"/>
          </a:xfrm>
          <a:prstGeom prst="rect">
            <a:avLst/>
          </a:prstGeom>
          <a:noFill/>
          <a:ln>
            <a:noFill/>
          </a:ln>
        </p:spPr>
      </p:pic>
      <p:pic>
        <p:nvPicPr>
          <p:cNvPr descr="From a Single Decision Tree to a Random Forest - Towards Data Science" id="671" name="Google Shape;671;p64"/>
          <p:cNvPicPr preferRelativeResize="0"/>
          <p:nvPr/>
        </p:nvPicPr>
        <p:blipFill rotWithShape="1">
          <a:blip r:embed="rId4">
            <a:alphaModFix/>
          </a:blip>
          <a:srcRect b="0" l="0" r="0" t="0"/>
          <a:stretch/>
        </p:blipFill>
        <p:spPr>
          <a:xfrm>
            <a:off x="762437" y="1164772"/>
            <a:ext cx="7269288" cy="36976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descr="Image result for city" id="676" name="Google Shape;676;p65"/>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677" name="Google Shape;677;p65"/>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78" name="Google Shape;678;p65"/>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679" name="Google Shape;679;p6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0" name="Google Shape;680;p65"/>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Bagging</a:t>
            </a:r>
            <a:endParaRPr b="1" sz="3300">
              <a:solidFill>
                <a:srgbClr val="262626"/>
              </a:solidFill>
              <a:latin typeface="Montserrat"/>
              <a:ea typeface="Montserrat"/>
              <a:cs typeface="Montserrat"/>
              <a:sym typeface="Montserrat"/>
            </a:endParaRPr>
          </a:p>
        </p:txBody>
      </p:sp>
      <p:pic>
        <p:nvPicPr>
          <p:cNvPr id="681" name="Google Shape;681;p65"/>
          <p:cNvPicPr preferRelativeResize="0"/>
          <p:nvPr/>
        </p:nvPicPr>
        <p:blipFill rotWithShape="1">
          <a:blip r:embed="rId4">
            <a:alphaModFix/>
          </a:blip>
          <a:srcRect b="0" l="0" r="0" t="0"/>
          <a:stretch/>
        </p:blipFill>
        <p:spPr>
          <a:xfrm>
            <a:off x="8618953" y="0"/>
            <a:ext cx="466549" cy="315468"/>
          </a:xfrm>
          <a:prstGeom prst="rect">
            <a:avLst/>
          </a:prstGeom>
          <a:noFill/>
          <a:ln>
            <a:noFill/>
          </a:ln>
        </p:spPr>
      </p:pic>
      <p:pic>
        <p:nvPicPr>
          <p:cNvPr descr="Ensemble Learning in Python - DataCamp" id="682" name="Google Shape;682;p65"/>
          <p:cNvPicPr preferRelativeResize="0"/>
          <p:nvPr/>
        </p:nvPicPr>
        <p:blipFill rotWithShape="1">
          <a:blip r:embed="rId5">
            <a:alphaModFix/>
          </a:blip>
          <a:srcRect b="0" l="0" r="0" t="0"/>
          <a:stretch/>
        </p:blipFill>
        <p:spPr>
          <a:xfrm>
            <a:off x="1835696" y="919458"/>
            <a:ext cx="5256584" cy="38333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66"/>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688" name="Google Shape;688;p6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89" name="Google Shape;689;p66"/>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Random Forest Work</a:t>
            </a:r>
            <a:endParaRPr b="1" sz="3300">
              <a:solidFill>
                <a:srgbClr val="262626"/>
              </a:solidFill>
              <a:latin typeface="Montserrat"/>
              <a:ea typeface="Montserrat"/>
              <a:cs typeface="Montserrat"/>
              <a:sym typeface="Montserrat"/>
            </a:endParaRPr>
          </a:p>
        </p:txBody>
      </p:sp>
      <p:pic>
        <p:nvPicPr>
          <p:cNvPr id="690" name="Google Shape;690;p66"/>
          <p:cNvPicPr preferRelativeResize="0"/>
          <p:nvPr/>
        </p:nvPicPr>
        <p:blipFill rotWithShape="1">
          <a:blip r:embed="rId3">
            <a:alphaModFix/>
          </a:blip>
          <a:srcRect b="0" l="0" r="0" t="0"/>
          <a:stretch/>
        </p:blipFill>
        <p:spPr>
          <a:xfrm>
            <a:off x="8618953" y="0"/>
            <a:ext cx="466549" cy="315468"/>
          </a:xfrm>
          <a:prstGeom prst="rect">
            <a:avLst/>
          </a:prstGeom>
          <a:noFill/>
          <a:ln>
            <a:noFill/>
          </a:ln>
        </p:spPr>
      </p:pic>
      <p:pic>
        <p:nvPicPr>
          <p:cNvPr descr="Decision trees family — DS/ML course" id="691" name="Google Shape;691;p66"/>
          <p:cNvPicPr preferRelativeResize="0"/>
          <p:nvPr/>
        </p:nvPicPr>
        <p:blipFill rotWithShape="1">
          <a:blip r:embed="rId4">
            <a:alphaModFix/>
          </a:blip>
          <a:srcRect b="0" l="0" r="0" t="0"/>
          <a:stretch/>
        </p:blipFill>
        <p:spPr>
          <a:xfrm>
            <a:off x="1115616" y="919458"/>
            <a:ext cx="6458564" cy="354083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descr="Image result for city" id="696" name="Google Shape;696;p67"/>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697" name="Google Shape;697;p67"/>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8" name="Google Shape;698;p67"/>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699" name="Google Shape;699;p6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0" name="Google Shape;700;p67"/>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Random Forest Hyperparameter</a:t>
            </a:r>
            <a:endParaRPr b="1" sz="3300">
              <a:solidFill>
                <a:srgbClr val="262626"/>
              </a:solidFill>
              <a:latin typeface="Montserrat"/>
              <a:ea typeface="Montserrat"/>
              <a:cs typeface="Montserrat"/>
              <a:sym typeface="Montserrat"/>
            </a:endParaRPr>
          </a:p>
        </p:txBody>
      </p:sp>
      <p:pic>
        <p:nvPicPr>
          <p:cNvPr id="701" name="Google Shape;701;p67"/>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702" name="Google Shape;702;p67"/>
          <p:cNvSpPr/>
          <p:nvPr/>
        </p:nvSpPr>
        <p:spPr>
          <a:xfrm>
            <a:off x="347353" y="747656"/>
            <a:ext cx="7877100" cy="2008500"/>
          </a:xfrm>
          <a:prstGeom prst="rect">
            <a:avLst/>
          </a:prstGeom>
          <a:noFill/>
          <a:ln>
            <a:noFill/>
          </a:ln>
        </p:spPr>
        <p:txBody>
          <a:bodyPr anchorCtr="0" anchor="t" bIns="34275" lIns="68575" spcFirstLastPara="1" rIns="68575" wrap="square" tIns="34275">
            <a:noAutofit/>
          </a:bodyPr>
          <a:lstStyle/>
          <a:p>
            <a:pPr indent="-336550" lvl="0" marL="342900" marR="0" rtl="0" algn="just">
              <a:spcBef>
                <a:spcPts val="0"/>
              </a:spcBef>
              <a:spcAft>
                <a:spcPts val="0"/>
              </a:spcAft>
              <a:buClr>
                <a:schemeClr val="dk1"/>
              </a:buClr>
              <a:buSzPts val="2100"/>
              <a:buFont typeface="Arial"/>
              <a:buChar char="•"/>
            </a:pPr>
            <a:r>
              <a:rPr b="1" lang="id" sz="2100">
                <a:solidFill>
                  <a:schemeClr val="dk1"/>
                </a:solidFill>
                <a:latin typeface="Montserrat"/>
                <a:ea typeface="Montserrat"/>
                <a:cs typeface="Montserrat"/>
                <a:sym typeface="Montserrat"/>
              </a:rPr>
              <a:t>max  features</a:t>
            </a:r>
            <a:r>
              <a:rPr lang="id" sz="2100">
                <a:solidFill>
                  <a:schemeClr val="dk1"/>
                </a:solidFill>
                <a:latin typeface="Montserrat"/>
                <a:ea typeface="Montserrat"/>
                <a:cs typeface="Montserrat"/>
                <a:sym typeface="Montserrat"/>
              </a:rPr>
              <a:t>: Ini adalah jumlah maksimum variabel yang diizinkan oleh Random Forest untuk dicoba di pohon individu.</a:t>
            </a:r>
            <a:endParaRPr sz="1100"/>
          </a:p>
          <a:p>
            <a:pPr indent="-336550" lvl="0" marL="342900" marR="0" rtl="0" algn="just">
              <a:spcBef>
                <a:spcPts val="0"/>
              </a:spcBef>
              <a:spcAft>
                <a:spcPts val="0"/>
              </a:spcAft>
              <a:buClr>
                <a:schemeClr val="dk1"/>
              </a:buClr>
              <a:buSzPts val="2100"/>
              <a:buFont typeface="Arial"/>
              <a:buChar char="•"/>
            </a:pPr>
            <a:r>
              <a:rPr b="1" lang="id" sz="2100">
                <a:solidFill>
                  <a:schemeClr val="dk1"/>
                </a:solidFill>
                <a:latin typeface="Montserrat"/>
                <a:ea typeface="Montserrat"/>
                <a:cs typeface="Montserrat"/>
                <a:sym typeface="Montserrat"/>
              </a:rPr>
              <a:t>n estimators </a:t>
            </a:r>
            <a:r>
              <a:rPr lang="id" sz="2100">
                <a:solidFill>
                  <a:schemeClr val="dk1"/>
                </a:solidFill>
                <a:latin typeface="Montserrat"/>
                <a:ea typeface="Montserrat"/>
                <a:cs typeface="Montserrat"/>
                <a:sym typeface="Montserrat"/>
              </a:rPr>
              <a:t>: Ini adalah jumlah pohon yang ingin Anda bangun sebelum mengambil pemungutan suara maksimum atau rata-rata prediksi.</a:t>
            </a:r>
            <a:endParaRPr sz="21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descr="Image result for city" id="707" name="Google Shape;707;p68"/>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708" name="Google Shape;708;p68"/>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9" name="Google Shape;709;p68"/>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10" name="Google Shape;710;p6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11" name="Google Shape;711;p68"/>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Pro</a:t>
            </a:r>
            <a:endParaRPr b="1" sz="3300">
              <a:solidFill>
                <a:srgbClr val="262626"/>
              </a:solidFill>
              <a:latin typeface="Montserrat"/>
              <a:ea typeface="Montserrat"/>
              <a:cs typeface="Montserrat"/>
              <a:sym typeface="Montserrat"/>
            </a:endParaRPr>
          </a:p>
        </p:txBody>
      </p:sp>
      <p:pic>
        <p:nvPicPr>
          <p:cNvPr id="712" name="Google Shape;712;p68"/>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713" name="Google Shape;713;p68"/>
          <p:cNvSpPr/>
          <p:nvPr/>
        </p:nvSpPr>
        <p:spPr>
          <a:xfrm>
            <a:off x="347353" y="747656"/>
            <a:ext cx="7877100" cy="3116400"/>
          </a:xfrm>
          <a:prstGeom prst="rect">
            <a:avLst/>
          </a:prstGeom>
          <a:noFill/>
          <a:ln>
            <a:noFill/>
          </a:ln>
        </p:spPr>
        <p:txBody>
          <a:bodyPr anchorCtr="0" anchor="t" bIns="34275" lIns="68575" spcFirstLastPara="1" rIns="68575" wrap="square" tIns="34275">
            <a:noAutofit/>
          </a:bodyPr>
          <a:lstStyle/>
          <a:p>
            <a:pPr indent="-342900" lvl="0" marL="3429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Ini mengurangi masalah overfitting pada pohon keputusan dan juga mengurangi varians dan oleh karena itu meningkatkan akurasi.</a:t>
            </a:r>
            <a:endParaRPr sz="1100"/>
          </a:p>
          <a:p>
            <a:pPr indent="-342900" lvl="0" marL="3429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Random Forest dapat secara otomatis menangani nilai yang hilang.</a:t>
            </a:r>
            <a:endParaRPr sz="1100"/>
          </a:p>
          <a:p>
            <a:pPr indent="-342900" lvl="0" marL="3429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Tidak diperlukan feature scaling: Tidak diperlukan (standardisasi dan normalisasi) dalam kasus Random Forest karena menggunakan pendekatan berbasis aturan, bukan penghitungan jarak.</a:t>
            </a:r>
            <a:endParaRPr sz="1100"/>
          </a:p>
          <a:p>
            <a:pPr indent="-342900" lvl="0" marL="3429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Random Forest biasanya kuat untuk outlier dan dapat menanganinya secara otomatis.</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descr="Image result for city" id="718" name="Google Shape;718;p69"/>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719" name="Google Shape;719;p69"/>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0" name="Google Shape;720;p69"/>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21" name="Google Shape;721;p6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2" name="Google Shape;722;p69"/>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Kontra</a:t>
            </a:r>
            <a:endParaRPr b="1" sz="3300">
              <a:solidFill>
                <a:srgbClr val="262626"/>
              </a:solidFill>
              <a:latin typeface="Montserrat"/>
              <a:ea typeface="Montserrat"/>
              <a:cs typeface="Montserrat"/>
              <a:sym typeface="Montserrat"/>
            </a:endParaRPr>
          </a:p>
        </p:txBody>
      </p:sp>
      <p:pic>
        <p:nvPicPr>
          <p:cNvPr id="723" name="Google Shape;723;p69"/>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724" name="Google Shape;724;p69"/>
          <p:cNvSpPr/>
          <p:nvPr/>
        </p:nvSpPr>
        <p:spPr>
          <a:xfrm>
            <a:off x="347353" y="747656"/>
            <a:ext cx="7877100" cy="3947100"/>
          </a:xfrm>
          <a:prstGeom prst="rect">
            <a:avLst/>
          </a:prstGeom>
          <a:noFill/>
          <a:ln>
            <a:noFill/>
          </a:ln>
        </p:spPr>
        <p:txBody>
          <a:bodyPr anchorCtr="0" anchor="t" bIns="34275" lIns="68575" spcFirstLastPara="1" rIns="68575" wrap="square" tIns="34275">
            <a:noAutofit/>
          </a:bodyPr>
          <a:lstStyle/>
          <a:p>
            <a:pPr indent="-342900" lvl="0" marL="342900" marR="0" rtl="0" algn="just">
              <a:spcBef>
                <a:spcPts val="0"/>
              </a:spcBef>
              <a:spcAft>
                <a:spcPts val="0"/>
              </a:spcAft>
              <a:buClr>
                <a:schemeClr val="dk1"/>
              </a:buClr>
              <a:buSzPts val="1800"/>
              <a:buFont typeface="Arial"/>
              <a:buChar char="•"/>
            </a:pPr>
            <a:r>
              <a:rPr b="1" lang="id" sz="1800">
                <a:solidFill>
                  <a:schemeClr val="dk1"/>
                </a:solidFill>
                <a:latin typeface="Montserrat"/>
                <a:ea typeface="Montserrat"/>
                <a:cs typeface="Montserrat"/>
                <a:sym typeface="Montserrat"/>
              </a:rPr>
              <a:t>Kompleksitas</a:t>
            </a:r>
            <a:r>
              <a:rPr lang="id" sz="1800">
                <a:solidFill>
                  <a:schemeClr val="dk1"/>
                </a:solidFill>
                <a:latin typeface="Montserrat"/>
                <a:ea typeface="Montserrat"/>
                <a:cs typeface="Montserrat"/>
                <a:sym typeface="Montserrat"/>
              </a:rPr>
              <a:t>: Random Forest menciptakan banyak pohon (tidak hanya satu pohon dalam kasus pohon keputusan) dan menggabungkan hasilnya. Secara default, ini membuat 100 pohon di pustaka sklearn Python. Untuk melakukannya, algoritma ini membutuhkan lebih banyak daya komputasi dan sumber daya. Di sisi lain, pohon keputusan sederhana dan tidak membutuhkan banyak sumber daya komputasi.</a:t>
            </a:r>
            <a:endParaRPr sz="1100"/>
          </a:p>
          <a:p>
            <a:pPr indent="-342900" lvl="0" marL="342900" marR="0" rtl="0" algn="just">
              <a:spcBef>
                <a:spcPts val="0"/>
              </a:spcBef>
              <a:spcAft>
                <a:spcPts val="0"/>
              </a:spcAft>
              <a:buClr>
                <a:schemeClr val="dk1"/>
              </a:buClr>
              <a:buSzPts val="1800"/>
              <a:buFont typeface="Arial"/>
              <a:buChar char="•"/>
            </a:pPr>
            <a:r>
              <a:rPr b="1" lang="id" sz="1800">
                <a:solidFill>
                  <a:schemeClr val="dk1"/>
                </a:solidFill>
                <a:latin typeface="Montserrat"/>
                <a:ea typeface="Montserrat"/>
                <a:cs typeface="Montserrat"/>
                <a:sym typeface="Montserrat"/>
              </a:rPr>
              <a:t>Periode Pelatihan yang Lebih Lama</a:t>
            </a:r>
            <a:r>
              <a:rPr lang="id" sz="1800">
                <a:solidFill>
                  <a:schemeClr val="dk1"/>
                </a:solidFill>
                <a:latin typeface="Montserrat"/>
                <a:ea typeface="Montserrat"/>
                <a:cs typeface="Montserrat"/>
                <a:sym typeface="Montserrat"/>
              </a:rPr>
              <a:t>: Random Forest membutuhkan lebih banyak waktu untuk dilatih dibandingkan dengan pohon keputusan karena menghasilkan banyak pohon (bukan satu pohon dalam kasus pohon keputusan) dan membuat keputusan berdasarkan mayoritas suara.</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20" name="Google Shape;120;p19"/>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121" name="Google Shape;121;p19"/>
          <p:cNvSpPr txBox="1"/>
          <p:nvPr/>
        </p:nvSpPr>
        <p:spPr>
          <a:xfrm>
            <a:off x="412192" y="591986"/>
            <a:ext cx="817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Support Vector Machine</a:t>
            </a:r>
            <a:endParaRPr sz="2100">
              <a:solidFill>
                <a:srgbClr val="262626"/>
              </a:solidFill>
              <a:latin typeface="Montserrat"/>
              <a:ea typeface="Montserrat"/>
              <a:cs typeface="Montserrat"/>
              <a:sym typeface="Montserrat"/>
            </a:endParaRPr>
          </a:p>
        </p:txBody>
      </p:sp>
      <p:pic>
        <p:nvPicPr>
          <p:cNvPr descr="SVM: Feature Selection and Kernels - Towards Data Science" id="122" name="Google Shape;122;p19"/>
          <p:cNvPicPr preferRelativeResize="0"/>
          <p:nvPr/>
        </p:nvPicPr>
        <p:blipFill rotWithShape="1">
          <a:blip r:embed="rId4">
            <a:alphaModFix/>
          </a:blip>
          <a:srcRect b="0" l="0" r="0" t="0"/>
          <a:stretch/>
        </p:blipFill>
        <p:spPr>
          <a:xfrm>
            <a:off x="976708" y="1238881"/>
            <a:ext cx="7190585" cy="369630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Image result for city" id="127" name="Google Shape;127;p20"/>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28" name="Google Shape;128;p20"/>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129" name="Google Shape;129;p20"/>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0" name="Google Shape;130;p20"/>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131" name="Google Shape;131;p20"/>
          <p:cNvSpPr txBox="1"/>
          <p:nvPr/>
        </p:nvSpPr>
        <p:spPr>
          <a:xfrm>
            <a:off x="412192" y="591986"/>
            <a:ext cx="817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Contoh</a:t>
            </a:r>
            <a:endParaRPr sz="2100">
              <a:solidFill>
                <a:srgbClr val="262626"/>
              </a:solidFill>
              <a:latin typeface="Montserrat"/>
              <a:ea typeface="Montserrat"/>
              <a:cs typeface="Montserrat"/>
              <a:sym typeface="Montserrat"/>
            </a:endParaRPr>
          </a:p>
        </p:txBody>
      </p:sp>
      <p:sp>
        <p:nvSpPr>
          <p:cNvPr id="132" name="Google Shape;132;p20"/>
          <p:cNvSpPr txBox="1"/>
          <p:nvPr/>
        </p:nvSpPr>
        <p:spPr>
          <a:xfrm>
            <a:off x="412192" y="1125601"/>
            <a:ext cx="8343600" cy="7620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rPr lang="id" sz="1800">
                <a:solidFill>
                  <a:schemeClr val="dk1"/>
                </a:solidFill>
                <a:latin typeface="Montserrat"/>
                <a:ea typeface="Montserrat"/>
                <a:cs typeface="Montserrat"/>
                <a:sym typeface="Montserrat"/>
              </a:rPr>
              <a:t>Temukan </a:t>
            </a:r>
            <a:r>
              <a:rPr i="1" lang="id" sz="1800">
                <a:solidFill>
                  <a:schemeClr val="dk1"/>
                </a:solidFill>
                <a:latin typeface="Montserrat"/>
                <a:ea typeface="Montserrat"/>
                <a:cs typeface="Montserrat"/>
                <a:sym typeface="Montserrat"/>
              </a:rPr>
              <a:t>hyperplane </a:t>
            </a:r>
            <a:r>
              <a:rPr lang="id" sz="1800">
                <a:solidFill>
                  <a:schemeClr val="dk1"/>
                </a:solidFill>
                <a:latin typeface="Montserrat"/>
                <a:ea typeface="Montserrat"/>
                <a:cs typeface="Montserrat"/>
                <a:sym typeface="Montserrat"/>
              </a:rPr>
              <a:t>linear(batas pengambilan keputusan) yang mampu memisahkan data antar kelas.</a:t>
            </a:r>
            <a:endParaRPr sz="1800">
              <a:solidFill>
                <a:schemeClr val="dk1"/>
              </a:solidFill>
              <a:latin typeface="Montserrat"/>
              <a:ea typeface="Montserrat"/>
              <a:cs typeface="Montserrat"/>
              <a:sym typeface="Montserrat"/>
            </a:endParaRPr>
          </a:p>
        </p:txBody>
      </p:sp>
      <p:pic>
        <p:nvPicPr>
          <p:cNvPr id="133" name="Google Shape;133;p20"/>
          <p:cNvPicPr preferRelativeResize="0"/>
          <p:nvPr/>
        </p:nvPicPr>
        <p:blipFill rotWithShape="1">
          <a:blip r:embed="rId6">
            <a:alphaModFix/>
          </a:blip>
          <a:srcRect b="0" l="0" r="0" t="0"/>
          <a:stretch/>
        </p:blipFill>
        <p:spPr>
          <a:xfrm>
            <a:off x="2747189" y="1876668"/>
            <a:ext cx="3441736" cy="32509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Image result for city" id="138" name="Google Shape;138;p21"/>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39" name="Google Shape;139;p21"/>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140" name="Google Shape;140;p2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41" name="Google Shape;141;p21"/>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142" name="Google Shape;142;p21"/>
          <p:cNvSpPr txBox="1"/>
          <p:nvPr/>
        </p:nvSpPr>
        <p:spPr>
          <a:xfrm>
            <a:off x="412192" y="591986"/>
            <a:ext cx="817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Contoh</a:t>
            </a:r>
            <a:endParaRPr sz="2100">
              <a:solidFill>
                <a:srgbClr val="262626"/>
              </a:solidFill>
              <a:latin typeface="Montserrat"/>
              <a:ea typeface="Montserrat"/>
              <a:cs typeface="Montserrat"/>
              <a:sym typeface="Montserrat"/>
            </a:endParaRPr>
          </a:p>
        </p:txBody>
      </p:sp>
      <p:sp>
        <p:nvSpPr>
          <p:cNvPr id="143" name="Google Shape;143;p21"/>
          <p:cNvSpPr txBox="1"/>
          <p:nvPr/>
        </p:nvSpPr>
        <p:spPr>
          <a:xfrm>
            <a:off x="460939" y="1196800"/>
            <a:ext cx="4463400" cy="591000"/>
          </a:xfrm>
          <a:prstGeom prst="rect">
            <a:avLst/>
          </a:prstGeom>
          <a:noFill/>
          <a:ln>
            <a:noFill/>
          </a:ln>
        </p:spPr>
        <p:txBody>
          <a:bodyPr anchorCtr="0" anchor="t" bIns="0" lIns="0" spcFirstLastPara="1" rIns="0" wrap="square" tIns="0">
            <a:noAutofit/>
          </a:bodyPr>
          <a:lstStyle/>
          <a:p>
            <a:pPr indent="-215900" lvl="0" marL="215900" marR="0" rtl="0" algn="l">
              <a:lnSpc>
                <a:spcPct val="110000"/>
              </a:lnSpc>
              <a:spcBef>
                <a:spcPts val="500"/>
              </a:spcBef>
              <a:spcAft>
                <a:spcPts val="0"/>
              </a:spcAft>
              <a:buClr>
                <a:schemeClr val="accent1"/>
              </a:buClr>
              <a:buSzPts val="1400"/>
              <a:buFont typeface="Barlow Light"/>
              <a:buChar char="▸"/>
            </a:pPr>
            <a:r>
              <a:rPr b="0" i="0" lang="id" sz="1800" u="none" cap="none" strike="noStrike">
                <a:solidFill>
                  <a:schemeClr val="dk1"/>
                </a:solidFill>
                <a:latin typeface="Montserrat"/>
                <a:ea typeface="Montserrat"/>
                <a:cs typeface="Montserrat"/>
                <a:sym typeface="Montserrat"/>
              </a:rPr>
              <a:t>One Possible Solution</a:t>
            </a:r>
            <a:endParaRPr b="0" i="0" sz="1800" u="none" cap="none" strike="noStrike">
              <a:solidFill>
                <a:schemeClr val="dk1"/>
              </a:solidFill>
              <a:latin typeface="Montserrat"/>
              <a:ea typeface="Montserrat"/>
              <a:cs typeface="Montserrat"/>
              <a:sym typeface="Montserrat"/>
            </a:endParaRPr>
          </a:p>
        </p:txBody>
      </p:sp>
      <p:pic>
        <p:nvPicPr>
          <p:cNvPr id="144" name="Google Shape;144;p21"/>
          <p:cNvPicPr preferRelativeResize="0"/>
          <p:nvPr/>
        </p:nvPicPr>
        <p:blipFill rotWithShape="1">
          <a:blip r:embed="rId6">
            <a:alphaModFix/>
          </a:blip>
          <a:srcRect b="0" l="0" r="0" t="0"/>
          <a:stretch/>
        </p:blipFill>
        <p:spPr>
          <a:xfrm>
            <a:off x="2706029" y="1787561"/>
            <a:ext cx="3358594" cy="31723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descr="Image result for city" id="149" name="Google Shape;149;p22"/>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50" name="Google Shape;150;p22"/>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151" name="Google Shape;151;p22"/>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52" name="Google Shape;152;p22"/>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153" name="Google Shape;153;p22"/>
          <p:cNvSpPr txBox="1"/>
          <p:nvPr/>
        </p:nvSpPr>
        <p:spPr>
          <a:xfrm>
            <a:off x="412192" y="591986"/>
            <a:ext cx="81789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Contoh</a:t>
            </a:r>
            <a:endParaRPr sz="2100">
              <a:solidFill>
                <a:srgbClr val="262626"/>
              </a:solidFill>
              <a:latin typeface="Montserrat"/>
              <a:ea typeface="Montserrat"/>
              <a:cs typeface="Montserrat"/>
              <a:sym typeface="Montserrat"/>
            </a:endParaRPr>
          </a:p>
        </p:txBody>
      </p:sp>
      <p:sp>
        <p:nvSpPr>
          <p:cNvPr id="154" name="Google Shape;154;p22"/>
          <p:cNvSpPr txBox="1"/>
          <p:nvPr/>
        </p:nvSpPr>
        <p:spPr>
          <a:xfrm>
            <a:off x="460939" y="1196800"/>
            <a:ext cx="4463400" cy="591000"/>
          </a:xfrm>
          <a:prstGeom prst="rect">
            <a:avLst/>
          </a:prstGeom>
          <a:noFill/>
          <a:ln>
            <a:noFill/>
          </a:ln>
        </p:spPr>
        <p:txBody>
          <a:bodyPr anchorCtr="0" anchor="t" bIns="0" lIns="0" spcFirstLastPara="1" rIns="0" wrap="square" tIns="0">
            <a:noAutofit/>
          </a:bodyPr>
          <a:lstStyle/>
          <a:p>
            <a:pPr indent="-215900" lvl="0" marL="215900" marR="0" rtl="0" algn="l">
              <a:lnSpc>
                <a:spcPct val="110000"/>
              </a:lnSpc>
              <a:spcBef>
                <a:spcPts val="500"/>
              </a:spcBef>
              <a:spcAft>
                <a:spcPts val="0"/>
              </a:spcAft>
              <a:buClr>
                <a:schemeClr val="accent1"/>
              </a:buClr>
              <a:buSzPts val="1400"/>
              <a:buFont typeface="Barlow Light"/>
              <a:buChar char="▸"/>
            </a:pPr>
            <a:r>
              <a:rPr b="0" i="0" lang="id" sz="1800" u="none" cap="none" strike="noStrike">
                <a:solidFill>
                  <a:schemeClr val="dk1"/>
                </a:solidFill>
                <a:latin typeface="Montserrat"/>
                <a:ea typeface="Montserrat"/>
                <a:cs typeface="Montserrat"/>
                <a:sym typeface="Montserrat"/>
              </a:rPr>
              <a:t>Another possible solution</a:t>
            </a:r>
            <a:endParaRPr b="0" i="0" sz="1800" u="none" cap="none" strike="noStrike">
              <a:solidFill>
                <a:schemeClr val="dk1"/>
              </a:solidFill>
              <a:latin typeface="Montserrat"/>
              <a:ea typeface="Montserrat"/>
              <a:cs typeface="Montserrat"/>
              <a:sym typeface="Montserrat"/>
            </a:endParaRPr>
          </a:p>
        </p:txBody>
      </p:sp>
      <p:pic>
        <p:nvPicPr>
          <p:cNvPr id="155" name="Google Shape;155;p22"/>
          <p:cNvPicPr preferRelativeResize="0"/>
          <p:nvPr/>
        </p:nvPicPr>
        <p:blipFill rotWithShape="1">
          <a:blip r:embed="rId6">
            <a:alphaModFix/>
          </a:blip>
          <a:srcRect b="0" l="0" r="0" t="0"/>
          <a:stretch/>
        </p:blipFill>
        <p:spPr>
          <a:xfrm>
            <a:off x="2036389" y="1428790"/>
            <a:ext cx="3934106" cy="371471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